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53F152-370E-4CD7-80F9-0DCD850AD482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F5172-701B-481A-9309-3A2D15FF5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basics of Anatomy and Physiology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3581400" cy="5105400"/>
          </a:xfrm>
        </p:spPr>
        <p:txBody>
          <a:bodyPr/>
          <a:lstStyle/>
          <a:p>
            <a:r>
              <a:rPr lang="en-US" dirty="0" smtClean="0"/>
              <a:t>Absorption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Moving substances through membranes and into body fluids.</a:t>
            </a:r>
            <a:endParaRPr lang="en-US" dirty="0"/>
          </a:p>
        </p:txBody>
      </p:sp>
      <p:pic>
        <p:nvPicPr>
          <p:cNvPr id="17410" name="Picture 2" descr="http://www.eoearth.org/images/thumb/9/92/Absorption-fig-9.gif/250px-Absorption-fig-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828800"/>
            <a:ext cx="4514850" cy="4478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65448" cy="5102352"/>
          </a:xfrm>
        </p:spPr>
        <p:txBody>
          <a:bodyPr/>
          <a:lstStyle/>
          <a:p>
            <a:r>
              <a:rPr lang="en-US" dirty="0" smtClean="0"/>
              <a:t>Circulation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movement of substances in body fluids</a:t>
            </a:r>
            <a:endParaRPr lang="en-US" dirty="0"/>
          </a:p>
        </p:txBody>
      </p:sp>
      <p:pic>
        <p:nvPicPr>
          <p:cNvPr id="16386" name="Picture 2" descr="http://s3.envato.com/files/9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4019550" cy="540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32048" cy="5026152"/>
          </a:xfrm>
        </p:spPr>
        <p:txBody>
          <a:bodyPr/>
          <a:lstStyle/>
          <a:p>
            <a:r>
              <a:rPr lang="en-US" dirty="0" smtClean="0"/>
              <a:t>Assimilation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changing of substances into different forms</a:t>
            </a:r>
            <a:endParaRPr lang="en-US" dirty="0"/>
          </a:p>
        </p:txBody>
      </p:sp>
      <p:pic>
        <p:nvPicPr>
          <p:cNvPr id="15362" name="Picture 2" descr="http://home.earthlink.net/~hwwenterprise/assimil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09800"/>
            <a:ext cx="4629150" cy="3301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508248" cy="5102352"/>
          </a:xfrm>
        </p:spPr>
        <p:txBody>
          <a:bodyPr/>
          <a:lstStyle/>
          <a:p>
            <a:r>
              <a:rPr lang="en-US" dirty="0" smtClean="0"/>
              <a:t>Excretion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removal of body wastes</a:t>
            </a:r>
          </a:p>
          <a:p>
            <a:endParaRPr lang="en-US" dirty="0" smtClean="0"/>
          </a:p>
          <a:p>
            <a:r>
              <a:rPr lang="en-US" dirty="0" smtClean="0"/>
              <a:t>All previous activities make up METABOLISM!</a:t>
            </a:r>
            <a:endParaRPr lang="en-US" dirty="0"/>
          </a:p>
        </p:txBody>
      </p:sp>
      <p:pic>
        <p:nvPicPr>
          <p:cNvPr id="14338" name="Picture 2" descr="http://hyperphysics.phy-astr.gsu.edu/hbase/Biology/imgbio/excreto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3876675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Requirements of all organisms</a:t>
            </a:r>
          </a:p>
          <a:p>
            <a:pPr lvl="1"/>
            <a:r>
              <a:rPr lang="en-US" dirty="0" smtClean="0"/>
              <a:t>Water</a:t>
            </a:r>
          </a:p>
          <a:p>
            <a:pPr lvl="2"/>
            <a:r>
              <a:rPr lang="en-US" dirty="0" smtClean="0"/>
              <a:t>Used in metabolic processes, reactions and to transport substances</a:t>
            </a:r>
          </a:p>
          <a:p>
            <a:pPr lvl="1"/>
            <a:r>
              <a:rPr lang="en-US" dirty="0" smtClean="0"/>
              <a:t>Food</a:t>
            </a:r>
          </a:p>
          <a:p>
            <a:pPr lvl="2"/>
            <a:r>
              <a:rPr lang="en-US" dirty="0" smtClean="0"/>
              <a:t>Supplies energy</a:t>
            </a:r>
          </a:p>
          <a:p>
            <a:pPr lvl="1"/>
            <a:r>
              <a:rPr lang="en-US" dirty="0" smtClean="0"/>
              <a:t>Oxygen</a:t>
            </a:r>
          </a:p>
          <a:p>
            <a:pPr lvl="2"/>
            <a:r>
              <a:rPr lang="en-US" dirty="0" smtClean="0"/>
              <a:t>Releases energy from food, drives metabolism</a:t>
            </a:r>
          </a:p>
          <a:p>
            <a:pPr lvl="1"/>
            <a:r>
              <a:rPr lang="en-US" dirty="0" smtClean="0"/>
              <a:t>Heat </a:t>
            </a:r>
          </a:p>
          <a:p>
            <a:pPr lvl="2"/>
            <a:r>
              <a:rPr lang="en-US" dirty="0" smtClean="0"/>
              <a:t>Product of metabolic reactions, helps govern the rates of reactions</a:t>
            </a:r>
          </a:p>
          <a:p>
            <a:pPr lvl="1"/>
            <a:r>
              <a:rPr lang="en-US" dirty="0" smtClean="0"/>
              <a:t>Pressure</a:t>
            </a:r>
          </a:p>
          <a:p>
            <a:pPr lvl="2"/>
            <a:r>
              <a:rPr lang="en-US" dirty="0" smtClean="0"/>
              <a:t>Application of force to something, (in humans: atmospheric and hydrostatic pressures help breathing and blood movements)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Maintaining a stable internal environment</a:t>
            </a:r>
          </a:p>
          <a:p>
            <a:pPr lvl="1"/>
            <a:r>
              <a:rPr lang="en-US" dirty="0" smtClean="0"/>
              <a:t>Regulates:</a:t>
            </a:r>
          </a:p>
          <a:p>
            <a:pPr lvl="2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Heart rate</a:t>
            </a:r>
          </a:p>
          <a:p>
            <a:pPr lvl="2"/>
            <a:r>
              <a:rPr lang="en-US" dirty="0" smtClean="0"/>
              <a:t>Breathing</a:t>
            </a:r>
          </a:p>
          <a:p>
            <a:pPr lvl="2"/>
            <a:r>
              <a:rPr lang="en-US" dirty="0" smtClean="0"/>
              <a:t>Etc. </a:t>
            </a:r>
          </a:p>
          <a:p>
            <a:pPr lvl="2"/>
            <a:endParaRPr lang="en-US" dirty="0" smtClean="0"/>
          </a:p>
        </p:txBody>
      </p:sp>
      <p:pic>
        <p:nvPicPr>
          <p:cNvPr id="12290" name="Picture 2" descr="http://msfitnesstrainer.files.wordpress.com/2010/06/bal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81200"/>
            <a:ext cx="3619500" cy="4581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pic>
        <p:nvPicPr>
          <p:cNvPr id="11266" name="Picture 2" descr="http://academic.kellogg.edu/herbrandsonc/bio201_mckinley/chap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8991600" cy="514769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Human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</a:p>
          <a:p>
            <a:pPr lvl="1"/>
            <a:r>
              <a:rPr lang="en-US" dirty="0" smtClean="0"/>
              <a:t>Axial</a:t>
            </a:r>
          </a:p>
          <a:p>
            <a:pPr lvl="2"/>
            <a:r>
              <a:rPr lang="en-US" dirty="0" smtClean="0"/>
              <a:t>Dorsal</a:t>
            </a:r>
          </a:p>
          <a:p>
            <a:pPr lvl="3"/>
            <a:r>
              <a:rPr lang="en-US" dirty="0" smtClean="0"/>
              <a:t>Cranial and spinal</a:t>
            </a:r>
          </a:p>
          <a:p>
            <a:pPr lvl="2"/>
            <a:r>
              <a:rPr lang="en-US" dirty="0" smtClean="0"/>
              <a:t>Ventral</a:t>
            </a:r>
          </a:p>
          <a:p>
            <a:pPr lvl="3"/>
            <a:r>
              <a:rPr lang="en-US" dirty="0" smtClean="0"/>
              <a:t>Thoracic and </a:t>
            </a:r>
          </a:p>
          <a:p>
            <a:pPr lvl="3">
              <a:buNone/>
            </a:pPr>
            <a:r>
              <a:rPr lang="en-US" dirty="0" err="1" smtClean="0"/>
              <a:t>abdominalpelvic</a:t>
            </a:r>
            <a:endParaRPr lang="en-US" dirty="0"/>
          </a:p>
        </p:txBody>
      </p:sp>
      <p:pic>
        <p:nvPicPr>
          <p:cNvPr id="10242" name="Picture 2" descr="http://www.mscd.edu/~biology/facstaff/faculty/rao/docs/ca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14400"/>
            <a:ext cx="4391025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Human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Appendicular</a:t>
            </a:r>
            <a:endParaRPr lang="en-US" dirty="0" smtClean="0"/>
          </a:p>
          <a:p>
            <a:pPr lvl="1"/>
            <a:r>
              <a:rPr lang="en-US" dirty="0" smtClean="0"/>
              <a:t>Includes upper and lower limbs</a:t>
            </a:r>
          </a:p>
          <a:p>
            <a:pPr lvl="1"/>
            <a:endParaRPr lang="en-US" dirty="0"/>
          </a:p>
        </p:txBody>
      </p:sp>
      <p:pic>
        <p:nvPicPr>
          <p:cNvPr id="22530" name="Picture 2" descr="http://embryology.med.unsw.edu.au/notes/images/skmus/appendicular_skelet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19200"/>
            <a:ext cx="2933700" cy="5427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Thoracic and </a:t>
            </a:r>
            <a:r>
              <a:rPr lang="en-US" dirty="0" err="1" smtClean="0"/>
              <a:t>Abdominalpelvic</a:t>
            </a:r>
            <a:r>
              <a:rPr lang="en-US" dirty="0" smtClean="0"/>
              <a:t>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Thoracic Membranes</a:t>
            </a:r>
          </a:p>
          <a:p>
            <a:pPr lvl="1"/>
            <a:r>
              <a:rPr lang="en-US" dirty="0" smtClean="0"/>
              <a:t>Pleural membranes line the thoracic cavity and cover the lungs</a:t>
            </a:r>
          </a:p>
          <a:p>
            <a:pPr lvl="1"/>
            <a:r>
              <a:rPr lang="en-US" dirty="0" err="1" smtClean="0"/>
              <a:t>Mediastinum</a:t>
            </a:r>
            <a:r>
              <a:rPr lang="en-US" dirty="0" smtClean="0"/>
              <a:t> separates the thoracic cavity into R and L halves</a:t>
            </a:r>
          </a:p>
          <a:p>
            <a:pPr lvl="1"/>
            <a:r>
              <a:rPr lang="en-US" dirty="0" smtClean="0"/>
              <a:t>Pericardial Membrane surround heart</a:t>
            </a:r>
          </a:p>
          <a:p>
            <a:r>
              <a:rPr lang="en-US" dirty="0" err="1" smtClean="0"/>
              <a:t>Abdominopelvic</a:t>
            </a:r>
            <a:r>
              <a:rPr lang="en-US" dirty="0" smtClean="0"/>
              <a:t> Membranes</a:t>
            </a:r>
          </a:p>
          <a:p>
            <a:pPr lvl="1"/>
            <a:r>
              <a:rPr lang="en-US" dirty="0" smtClean="0"/>
              <a:t>Peritoneal membranes </a:t>
            </a:r>
            <a:r>
              <a:rPr lang="en-US" dirty="0" smtClean="0"/>
              <a:t>cover</a:t>
            </a:r>
            <a:r>
              <a:rPr lang="en-US" dirty="0" smtClean="0"/>
              <a:t> </a:t>
            </a:r>
            <a:r>
              <a:rPr lang="en-US" dirty="0" err="1" smtClean="0"/>
              <a:t>Abdop</a:t>
            </a:r>
            <a:r>
              <a:rPr lang="en-US" dirty="0" smtClean="0"/>
              <a:t>. Cavity and over </a:t>
            </a:r>
            <a:r>
              <a:rPr lang="en-US" dirty="0" smtClean="0"/>
              <a:t>organs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Visceral- means organ</a:t>
            </a:r>
          </a:p>
          <a:p>
            <a:pPr lvl="1"/>
            <a:r>
              <a:rPr lang="en-US" dirty="0" smtClean="0"/>
              <a:t>Parietal- </a:t>
            </a:r>
            <a:r>
              <a:rPr lang="en-US" smtClean="0"/>
              <a:t>means wall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24200" cy="4876800"/>
          </a:xfrm>
        </p:spPr>
        <p:txBody>
          <a:bodyPr/>
          <a:lstStyle/>
          <a:p>
            <a:r>
              <a:rPr lang="en-US" dirty="0" smtClean="0"/>
              <a:t>Deals with the form and arrangement of body parts</a:t>
            </a:r>
            <a:endParaRPr lang="en-US" dirty="0"/>
          </a:p>
        </p:txBody>
      </p:sp>
      <p:pic>
        <p:nvPicPr>
          <p:cNvPr id="47106" name="Picture 2" descr="http://www.saynotocrack.com/wp-content/uploads/2007/06/boops-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5429250" cy="476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Body Covering Systems</a:t>
            </a:r>
          </a:p>
          <a:p>
            <a:pPr lvl="1"/>
            <a:r>
              <a:rPr lang="en-US" dirty="0" err="1" smtClean="0"/>
              <a:t>Integumentary</a:t>
            </a:r>
            <a:r>
              <a:rPr lang="en-US" dirty="0" smtClean="0"/>
              <a:t> System</a:t>
            </a:r>
          </a:p>
          <a:p>
            <a:pPr lvl="2"/>
            <a:r>
              <a:rPr lang="en-US" dirty="0" smtClean="0"/>
              <a:t>Hair, nails, sweat glands, sebaceous glands</a:t>
            </a:r>
          </a:p>
          <a:p>
            <a:pPr lvl="2"/>
            <a:r>
              <a:rPr lang="en-US" dirty="0" smtClean="0"/>
              <a:t>Protects underlying tissues, regulates body temp., houses sensory receptors, and synthesizes various substances.</a:t>
            </a:r>
            <a:endParaRPr lang="en-US" dirty="0"/>
          </a:p>
        </p:txBody>
      </p:sp>
      <p:pic>
        <p:nvPicPr>
          <p:cNvPr id="7170" name="Picture 2" descr="http://academic.kellogg.edu/herbrandsonc/bio201_mckinley/f5-1_layers_of_the_int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05200"/>
            <a:ext cx="4114800" cy="3132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08448" cy="5330952"/>
          </a:xfrm>
        </p:spPr>
        <p:txBody>
          <a:bodyPr/>
          <a:lstStyle/>
          <a:p>
            <a:r>
              <a:rPr lang="en-US" dirty="0" smtClean="0"/>
              <a:t>Support and Movement Systems</a:t>
            </a:r>
          </a:p>
          <a:p>
            <a:pPr lvl="1"/>
            <a:r>
              <a:rPr lang="en-US" dirty="0" smtClean="0"/>
              <a:t>Skeletal System</a:t>
            </a:r>
          </a:p>
          <a:p>
            <a:pPr lvl="2"/>
            <a:r>
              <a:rPr lang="en-US" dirty="0" smtClean="0"/>
              <a:t>Composed of bones, cartilages, and ligaments that bind bones</a:t>
            </a:r>
          </a:p>
          <a:p>
            <a:pPr lvl="2"/>
            <a:r>
              <a:rPr lang="en-US" dirty="0" smtClean="0"/>
              <a:t>Provides framework, protective shields, attachment for muscles, produces blood cells and stores inorganic salts</a:t>
            </a:r>
          </a:p>
          <a:p>
            <a:pPr lvl="1"/>
            <a:r>
              <a:rPr lang="en-US" dirty="0" smtClean="0"/>
              <a:t>Muscular System</a:t>
            </a:r>
          </a:p>
          <a:p>
            <a:pPr lvl="2"/>
            <a:r>
              <a:rPr lang="en-US" dirty="0" smtClean="0"/>
              <a:t>Muscles</a:t>
            </a:r>
          </a:p>
          <a:p>
            <a:pPr lvl="2"/>
            <a:r>
              <a:rPr lang="en-US" dirty="0" smtClean="0"/>
              <a:t>Moves body parts, maintains posture, produces body heat</a:t>
            </a:r>
            <a:endParaRPr lang="en-US" dirty="0"/>
          </a:p>
        </p:txBody>
      </p:sp>
      <p:pic>
        <p:nvPicPr>
          <p:cNvPr id="6146" name="Picture 2" descr="http://www.whitemountainpt.com/assets/images/FAQ_Musculoskeletal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745282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08448" cy="5178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Integration and Coordination</a:t>
            </a:r>
          </a:p>
          <a:p>
            <a:pPr lvl="1"/>
            <a:r>
              <a:rPr lang="en-US" dirty="0" smtClean="0"/>
              <a:t>Nervous System</a:t>
            </a:r>
          </a:p>
          <a:p>
            <a:pPr lvl="2"/>
            <a:r>
              <a:rPr lang="en-US" dirty="0" smtClean="0"/>
              <a:t>Brain, spinal cord, nerves, and sense organs</a:t>
            </a:r>
          </a:p>
          <a:p>
            <a:pPr lvl="2"/>
            <a:r>
              <a:rPr lang="en-US" dirty="0" smtClean="0"/>
              <a:t>Receives impulses from sensory parts, interprets impulses, acts on them by stimulating muscles or glands to respond</a:t>
            </a:r>
          </a:p>
          <a:p>
            <a:pPr lvl="1"/>
            <a:r>
              <a:rPr lang="en-US" dirty="0" smtClean="0"/>
              <a:t>Endocrine System</a:t>
            </a:r>
          </a:p>
          <a:p>
            <a:pPr lvl="2"/>
            <a:r>
              <a:rPr lang="en-US" dirty="0" smtClean="0"/>
              <a:t>Glands that secrete hormones</a:t>
            </a:r>
          </a:p>
          <a:p>
            <a:pPr lvl="2"/>
            <a:r>
              <a:rPr lang="en-US" dirty="0" smtClean="0"/>
              <a:t>Regulate metabolism</a:t>
            </a:r>
          </a:p>
          <a:p>
            <a:pPr lvl="2"/>
            <a:r>
              <a:rPr lang="en-US" dirty="0" smtClean="0"/>
              <a:t>Includes: pituitary, thyroid, parathyroid, and adrenal glands, the pancreas, ovaries, testes, pineal gland and thymus gland</a:t>
            </a:r>
            <a:endParaRPr lang="en-US" dirty="0"/>
          </a:p>
        </p:txBody>
      </p:sp>
      <p:pic>
        <p:nvPicPr>
          <p:cNvPr id="5122" name="Picture 2" descr="http://upload.wikimedia.org/wikipedia/commons/b/ba/Nervous_system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38400" cy="4025387"/>
          </a:xfrm>
          <a:prstGeom prst="rect">
            <a:avLst/>
          </a:prstGeom>
          <a:noFill/>
        </p:spPr>
      </p:pic>
      <p:pic>
        <p:nvPicPr>
          <p:cNvPr id="5124" name="Picture 4" descr="http://www.web-books.com/eLibrary/Medicine/Physiology/Endocrine/endocrine_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3733800"/>
            <a:ext cx="235242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517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Transport</a:t>
            </a:r>
          </a:p>
          <a:p>
            <a:pPr lvl="1"/>
            <a:r>
              <a:rPr lang="en-US" dirty="0" smtClean="0"/>
              <a:t>Cardiovascular System</a:t>
            </a:r>
          </a:p>
          <a:p>
            <a:pPr lvl="2"/>
            <a:r>
              <a:rPr lang="en-US" dirty="0" smtClean="0"/>
              <a:t>Circulatory system includes: heart, blood, blood vessels</a:t>
            </a:r>
          </a:p>
          <a:p>
            <a:pPr lvl="2"/>
            <a:r>
              <a:rPr lang="en-US" dirty="0" smtClean="0"/>
              <a:t>Transports oxygen, nutrients, hormones, and wastes</a:t>
            </a:r>
          </a:p>
          <a:p>
            <a:pPr lvl="1"/>
            <a:r>
              <a:rPr lang="en-US" dirty="0" smtClean="0"/>
              <a:t>Lymphatic System</a:t>
            </a:r>
          </a:p>
          <a:p>
            <a:pPr lvl="2"/>
            <a:r>
              <a:rPr lang="en-US" dirty="0" smtClean="0"/>
              <a:t>Lymphatic vessels, lymph nodes, thymus, and spleen</a:t>
            </a:r>
          </a:p>
          <a:p>
            <a:pPr lvl="3"/>
            <a:r>
              <a:rPr lang="en-US" dirty="0" smtClean="0"/>
              <a:t>Transports lymph from tissues to bloodstream, carries certain fatty substances away from digestive organs, defending body against disease-causing agents</a:t>
            </a:r>
            <a:endParaRPr lang="en-US" dirty="0"/>
          </a:p>
        </p:txBody>
      </p:sp>
      <p:pic>
        <p:nvPicPr>
          <p:cNvPr id="4100" name="Picture 4" descr="http://cardiophile.com/wp-content/uploads/2008/01/3dscience_cardiovascular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4650" y="1828800"/>
            <a:ext cx="2419350" cy="4838700"/>
          </a:xfrm>
          <a:prstGeom prst="rect">
            <a:avLst/>
          </a:prstGeom>
          <a:noFill/>
        </p:spPr>
      </p:pic>
      <p:pic>
        <p:nvPicPr>
          <p:cNvPr id="4102" name="Picture 6" descr="http://blog.lib.umn.edu/trite001/studyinghumananatomyandphysiology/f24-1_lymphatic_system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8674" y="1828800"/>
            <a:ext cx="250952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Absorption and Excretion </a:t>
            </a:r>
          </a:p>
          <a:p>
            <a:pPr lvl="1"/>
            <a:r>
              <a:rPr lang="en-US" dirty="0" smtClean="0"/>
              <a:t>Digestive System</a:t>
            </a:r>
          </a:p>
          <a:p>
            <a:pPr lvl="2"/>
            <a:r>
              <a:rPr lang="en-US" dirty="0" smtClean="0"/>
              <a:t>Receives food, converts molecules to forms that can pass through membranes, eliminates materials not absorbed</a:t>
            </a:r>
          </a:p>
          <a:p>
            <a:pPr lvl="2"/>
            <a:r>
              <a:rPr lang="en-US" dirty="0" smtClean="0"/>
              <a:t>Mouth, tongue, teeth, salivary glands, pharynx, esophagus, stomach, liver, gallbladder, pancreas, small and large intestines.</a:t>
            </a:r>
          </a:p>
          <a:p>
            <a:pPr lvl="1"/>
            <a:r>
              <a:rPr lang="en-US" dirty="0" smtClean="0"/>
              <a:t>Respiratory System:</a:t>
            </a:r>
          </a:p>
          <a:p>
            <a:pPr lvl="2"/>
            <a:r>
              <a:rPr lang="en-US" dirty="0" smtClean="0"/>
              <a:t>Takes in and sends out air and exchanges gases between the air and the blood</a:t>
            </a:r>
          </a:p>
          <a:p>
            <a:pPr lvl="2"/>
            <a:r>
              <a:rPr lang="en-US" dirty="0" smtClean="0"/>
              <a:t>Includes: nasal cavity, pharynx, larynx, trachea, bronchi, and lungs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vitallywell.com/wp-content/uploads/2009/03/digestive-system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019550" cy="5343525"/>
          </a:xfrm>
          <a:prstGeom prst="rect">
            <a:avLst/>
          </a:prstGeom>
          <a:noFill/>
        </p:spPr>
      </p:pic>
      <p:pic>
        <p:nvPicPr>
          <p:cNvPr id="2052" name="Picture 4" descr="http://www.greekmedicine.net/images/respiratory_syst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5" y="1524000"/>
            <a:ext cx="4848225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Urinary System:	</a:t>
            </a:r>
          </a:p>
          <a:p>
            <a:pPr lvl="1"/>
            <a:r>
              <a:rPr lang="en-US" dirty="0" smtClean="0"/>
              <a:t>Includes: bladder, kidneys, </a:t>
            </a:r>
            <a:r>
              <a:rPr lang="en-US" dirty="0" err="1" smtClean="0"/>
              <a:t>ureters</a:t>
            </a:r>
            <a:r>
              <a:rPr lang="en-US" dirty="0" smtClean="0"/>
              <a:t>, and urethra</a:t>
            </a:r>
          </a:p>
          <a:p>
            <a:pPr lvl="1"/>
            <a:r>
              <a:rPr lang="en-US" dirty="0" smtClean="0"/>
              <a:t>Filters wastes from blood and helps maintain water and electrolyte balance</a:t>
            </a:r>
          </a:p>
          <a:p>
            <a:r>
              <a:rPr lang="en-US" dirty="0" smtClean="0"/>
              <a:t>Reproductive System</a:t>
            </a:r>
          </a:p>
          <a:p>
            <a:pPr lvl="1"/>
            <a:r>
              <a:rPr lang="en-US" dirty="0" smtClean="0"/>
              <a:t>Concerned with production of new organisms</a:t>
            </a:r>
          </a:p>
          <a:p>
            <a:pPr lvl="1"/>
            <a:r>
              <a:rPr lang="en-US" dirty="0" smtClean="0"/>
              <a:t>Male System includes: scrotum, testes, </a:t>
            </a:r>
            <a:r>
              <a:rPr lang="en-US" dirty="0" err="1" smtClean="0"/>
              <a:t>epididymides</a:t>
            </a:r>
            <a:r>
              <a:rPr lang="en-US" dirty="0" smtClean="0"/>
              <a:t>, </a:t>
            </a:r>
            <a:r>
              <a:rPr lang="en-US" dirty="0" err="1" smtClean="0"/>
              <a:t>vasa</a:t>
            </a:r>
            <a:r>
              <a:rPr lang="en-US" dirty="0" smtClean="0"/>
              <a:t> </a:t>
            </a:r>
            <a:r>
              <a:rPr lang="en-US" dirty="0" err="1" smtClean="0"/>
              <a:t>deferentia</a:t>
            </a:r>
            <a:r>
              <a:rPr lang="en-US" dirty="0" smtClean="0"/>
              <a:t>, seminal vesicles, prostate gland, </a:t>
            </a:r>
            <a:r>
              <a:rPr lang="en-US" dirty="0" err="1" smtClean="0"/>
              <a:t>bulbourethral</a:t>
            </a:r>
            <a:r>
              <a:rPr lang="en-US" dirty="0" smtClean="0"/>
              <a:t> glands, penis, and urethra</a:t>
            </a:r>
          </a:p>
          <a:p>
            <a:pPr lvl="1"/>
            <a:r>
              <a:rPr lang="en-US" dirty="0" smtClean="0"/>
              <a:t>Female System includes: ovaries, fallopian tubes, uterus, vagina, clitoris, and vulva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log.lib.umn.edu/trite001/studyinghumananatomyandphysiology/f27-1al_urinary_system_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051885" cy="4781550"/>
          </a:xfrm>
          <a:prstGeom prst="rect">
            <a:avLst/>
          </a:prstGeom>
          <a:noFill/>
        </p:spPr>
      </p:pic>
      <p:pic>
        <p:nvPicPr>
          <p:cNvPr id="4100" name="Picture 4" descr="http://www.faqs.org/health/images/uchr_02_img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324225" cy="4286250"/>
          </a:xfrm>
          <a:prstGeom prst="rect">
            <a:avLst/>
          </a:prstGeom>
          <a:noFill/>
        </p:spPr>
      </p:pic>
      <p:pic>
        <p:nvPicPr>
          <p:cNvPr id="4102" name="Picture 6" descr="http://www.homebusinessandfamilylife.com/images/Female_reproductive_system_late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4324350"/>
            <a:ext cx="424815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822448" cy="5102352"/>
          </a:xfrm>
        </p:spPr>
        <p:txBody>
          <a:bodyPr/>
          <a:lstStyle/>
          <a:p>
            <a:r>
              <a:rPr lang="en-US" dirty="0" smtClean="0"/>
              <a:t>Abduction</a:t>
            </a:r>
          </a:p>
          <a:p>
            <a:pPr lvl="1"/>
            <a:r>
              <a:rPr lang="en-US" dirty="0" smtClean="0"/>
              <a:t>Movement away from midline</a:t>
            </a:r>
          </a:p>
          <a:p>
            <a:r>
              <a:rPr lang="en-US" dirty="0" smtClean="0"/>
              <a:t>Adduction</a:t>
            </a:r>
          </a:p>
          <a:p>
            <a:pPr lvl="1"/>
            <a:r>
              <a:rPr lang="en-US" dirty="0" smtClean="0"/>
              <a:t>Movement towards midline</a:t>
            </a:r>
            <a:endParaRPr lang="en-US" dirty="0"/>
          </a:p>
        </p:txBody>
      </p:sp>
      <p:pic>
        <p:nvPicPr>
          <p:cNvPr id="3074" name="Picture 2" descr="http://www.medtrng.com/abductionaddu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949952"/>
          </a:xfrm>
        </p:spPr>
        <p:txBody>
          <a:bodyPr/>
          <a:lstStyle/>
          <a:p>
            <a:r>
              <a:rPr lang="en-US" dirty="0" smtClean="0"/>
              <a:t>Anatomical Position</a:t>
            </a:r>
          </a:p>
          <a:p>
            <a:pPr lvl="1"/>
            <a:r>
              <a:rPr lang="en-US" dirty="0" smtClean="0"/>
              <a:t>Body is upright with arms and hands turned forward</a:t>
            </a:r>
            <a:endParaRPr lang="en-US" dirty="0"/>
          </a:p>
        </p:txBody>
      </p:sp>
      <p:pic>
        <p:nvPicPr>
          <p:cNvPr id="2050" name="Picture 2" descr="http://www.emergencymedicaled.com/images/Anatomical%20Posi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38200"/>
            <a:ext cx="3524250" cy="572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6448" cy="4645152"/>
          </a:xfrm>
        </p:spPr>
        <p:txBody>
          <a:bodyPr/>
          <a:lstStyle/>
          <a:p>
            <a:r>
              <a:rPr lang="en-US" dirty="0" smtClean="0"/>
              <a:t>Deals with the function of body parts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 is determined by how it’s constructed</a:t>
            </a:r>
            <a:endParaRPr lang="en-US" dirty="0"/>
          </a:p>
        </p:txBody>
      </p:sp>
      <p:pic>
        <p:nvPicPr>
          <p:cNvPr id="22530" name="Picture 2" descr="http://www.themillionairesecrets.net/images/2008/08/physi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200525" cy="5412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5330952"/>
          </a:xfrm>
        </p:spPr>
        <p:txBody>
          <a:bodyPr/>
          <a:lstStyle/>
          <a:p>
            <a:r>
              <a:rPr lang="en-US" dirty="0" smtClean="0"/>
              <a:t>Anterior</a:t>
            </a:r>
          </a:p>
          <a:p>
            <a:pPr lvl="1"/>
            <a:r>
              <a:rPr lang="en-US" dirty="0" smtClean="0"/>
              <a:t>Towards the front of body</a:t>
            </a:r>
          </a:p>
          <a:p>
            <a:r>
              <a:rPr lang="en-US" dirty="0" smtClean="0"/>
              <a:t>Posterior</a:t>
            </a:r>
          </a:p>
          <a:p>
            <a:pPr lvl="1"/>
            <a:r>
              <a:rPr lang="en-US" dirty="0" smtClean="0"/>
              <a:t>Relating to the back or the dorsal aspect of the body</a:t>
            </a:r>
          </a:p>
        </p:txBody>
      </p:sp>
      <p:pic>
        <p:nvPicPr>
          <p:cNvPr id="1026" name="Picture 2" descr="http://septemberbrown.com/nursing/Anatomy%20drawings/Full%20Body/full%20body%20male%20anterior%20pos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324350" cy="492575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752600" y="1752600"/>
            <a:ext cx="3429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38400" y="2438400"/>
            <a:ext cx="457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Deep </a:t>
            </a:r>
          </a:p>
          <a:p>
            <a:pPr lvl="1"/>
            <a:r>
              <a:rPr lang="en-US" dirty="0" smtClean="0"/>
              <a:t>Away from the surface</a:t>
            </a:r>
          </a:p>
          <a:p>
            <a:r>
              <a:rPr lang="en-US" dirty="0" smtClean="0"/>
              <a:t>Superficial</a:t>
            </a:r>
          </a:p>
          <a:p>
            <a:pPr lvl="1"/>
            <a:r>
              <a:rPr lang="en-US" dirty="0" smtClean="0"/>
              <a:t>On or near the surface</a:t>
            </a:r>
          </a:p>
          <a:p>
            <a:pPr lvl="1"/>
            <a:endParaRPr lang="en-US" dirty="0"/>
          </a:p>
        </p:txBody>
      </p:sp>
      <p:pic>
        <p:nvPicPr>
          <p:cNvPr id="47106" name="Picture 2" descr="http://upload.wikimedia.org/wikipedia/commons/0/02/Superficial_and_deep_branch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5114925" cy="4711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32048" cy="5026152"/>
          </a:xfrm>
        </p:spPr>
        <p:txBody>
          <a:bodyPr/>
          <a:lstStyle/>
          <a:p>
            <a:r>
              <a:rPr lang="en-US" dirty="0" smtClean="0"/>
              <a:t>Distal</a:t>
            </a:r>
          </a:p>
          <a:p>
            <a:pPr lvl="1"/>
            <a:r>
              <a:rPr lang="en-US" dirty="0" smtClean="0"/>
              <a:t>Away from the point of origin of a structure</a:t>
            </a:r>
          </a:p>
          <a:p>
            <a:r>
              <a:rPr lang="en-US" dirty="0" smtClean="0"/>
              <a:t>Proximal</a:t>
            </a:r>
          </a:p>
          <a:p>
            <a:pPr lvl="1"/>
            <a:r>
              <a:rPr lang="en-US" dirty="0" smtClean="0"/>
              <a:t>Towards the point of origin (near)</a:t>
            </a:r>
            <a:endParaRPr lang="en-US" dirty="0"/>
          </a:p>
        </p:txBody>
      </p:sp>
      <p:pic>
        <p:nvPicPr>
          <p:cNvPr id="46082" name="Picture 2" descr="http://patientsites.com/media/img/586/elbow_distal_biceps_rupture_ana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523240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5330952"/>
          </a:xfrm>
        </p:spPr>
        <p:txBody>
          <a:bodyPr/>
          <a:lstStyle/>
          <a:p>
            <a:r>
              <a:rPr lang="en-US" dirty="0" smtClean="0"/>
              <a:t>Dorsal</a:t>
            </a:r>
          </a:p>
          <a:p>
            <a:pPr lvl="1"/>
            <a:r>
              <a:rPr lang="en-US" dirty="0" smtClean="0"/>
              <a:t>Relating to the back or posterior portion</a:t>
            </a:r>
          </a:p>
          <a:p>
            <a:r>
              <a:rPr lang="en-US" dirty="0" smtClean="0"/>
              <a:t>Ventral</a:t>
            </a:r>
          </a:p>
          <a:p>
            <a:pPr lvl="1"/>
            <a:r>
              <a:rPr lang="en-US" dirty="0" smtClean="0"/>
              <a:t>Refers to anterior part of body</a:t>
            </a:r>
            <a:endParaRPr lang="en-US" dirty="0"/>
          </a:p>
        </p:txBody>
      </p:sp>
      <p:pic>
        <p:nvPicPr>
          <p:cNvPr id="45058" name="Picture 2" descr="http://www.flyfishingdevon.co.uk/salmon/year1/spice-s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34589"/>
            <a:ext cx="4505325" cy="5523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32048" cy="5178552"/>
          </a:xfrm>
        </p:spPr>
        <p:txBody>
          <a:bodyPr/>
          <a:lstStyle/>
          <a:p>
            <a:r>
              <a:rPr lang="en-US" dirty="0" smtClean="0"/>
              <a:t>Extension</a:t>
            </a:r>
          </a:p>
          <a:p>
            <a:pPr lvl="1"/>
            <a:r>
              <a:rPr lang="en-US" dirty="0" smtClean="0"/>
              <a:t>Movement of a joint resulting in separation of two ventral surfaces</a:t>
            </a:r>
          </a:p>
          <a:p>
            <a:r>
              <a:rPr lang="en-US" dirty="0" smtClean="0"/>
              <a:t>Flexion</a:t>
            </a:r>
          </a:p>
          <a:p>
            <a:pPr lvl="1"/>
            <a:r>
              <a:rPr lang="en-US" dirty="0" smtClean="0"/>
              <a:t>Movement of a joint resulting in approximation of two ventral surfaces</a:t>
            </a:r>
            <a:endParaRPr lang="en-US" dirty="0"/>
          </a:p>
        </p:txBody>
      </p:sp>
      <p:pic>
        <p:nvPicPr>
          <p:cNvPr id="44034" name="Picture 2" descr="http://iris.uwaterloo.ca/ethics/human/application/images/clip_image002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3716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65448" cy="5330952"/>
          </a:xfrm>
        </p:spPr>
        <p:txBody>
          <a:bodyPr/>
          <a:lstStyle/>
          <a:p>
            <a:r>
              <a:rPr lang="en-US" dirty="0" smtClean="0"/>
              <a:t>Inferior</a:t>
            </a:r>
          </a:p>
          <a:p>
            <a:pPr lvl="1"/>
            <a:r>
              <a:rPr lang="en-US" dirty="0" smtClean="0"/>
              <a:t>Term indicating that a structure lies beneath another</a:t>
            </a:r>
          </a:p>
          <a:p>
            <a:r>
              <a:rPr lang="en-US" dirty="0" smtClean="0"/>
              <a:t>Superior</a:t>
            </a:r>
          </a:p>
          <a:p>
            <a:pPr lvl="1"/>
            <a:r>
              <a:rPr lang="en-US" dirty="0" smtClean="0"/>
              <a:t>Above in relation to another structure (towards the head)</a:t>
            </a:r>
            <a:endParaRPr lang="en-US" dirty="0"/>
          </a:p>
        </p:txBody>
      </p:sp>
      <p:pic>
        <p:nvPicPr>
          <p:cNvPr id="52226" name="Picture 2" descr="http://anatomy.med.umich.edu/modules/anatomical_orientation_module/Files/superior_inf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4152900" cy="566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127248" cy="5026152"/>
          </a:xfrm>
        </p:spPr>
        <p:txBody>
          <a:bodyPr/>
          <a:lstStyle/>
          <a:p>
            <a:r>
              <a:rPr lang="en-US" dirty="0" smtClean="0"/>
              <a:t>Lateral</a:t>
            </a:r>
          </a:p>
          <a:p>
            <a:pPr lvl="1"/>
            <a:r>
              <a:rPr lang="en-US" dirty="0" smtClean="0"/>
              <a:t>Located away from midline</a:t>
            </a:r>
          </a:p>
          <a:p>
            <a:r>
              <a:rPr lang="en-US" dirty="0" smtClean="0"/>
              <a:t>Medial</a:t>
            </a:r>
          </a:p>
          <a:p>
            <a:pPr lvl="1"/>
            <a:r>
              <a:rPr lang="en-US" dirty="0" smtClean="0"/>
              <a:t>Situated close to or at the midline of the body or organ</a:t>
            </a:r>
          </a:p>
          <a:p>
            <a:pPr lvl="1"/>
            <a:endParaRPr lang="en-US" dirty="0"/>
          </a:p>
        </p:txBody>
      </p:sp>
      <p:pic>
        <p:nvPicPr>
          <p:cNvPr id="51202" name="Picture 2" descr="http://static.howstuffworks.com/gif/adam/images/en/lateral-orientation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5715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279648" cy="5026152"/>
          </a:xfrm>
        </p:spPr>
        <p:txBody>
          <a:bodyPr/>
          <a:lstStyle/>
          <a:p>
            <a:r>
              <a:rPr lang="en-US" dirty="0" smtClean="0"/>
              <a:t>Prone</a:t>
            </a:r>
          </a:p>
          <a:p>
            <a:pPr lvl="1"/>
            <a:r>
              <a:rPr lang="en-US" dirty="0" smtClean="0"/>
              <a:t>Position of body in which the ventral surface faces down</a:t>
            </a:r>
          </a:p>
          <a:p>
            <a:r>
              <a:rPr lang="en-US" dirty="0" smtClean="0"/>
              <a:t>Supine	</a:t>
            </a:r>
          </a:p>
          <a:p>
            <a:pPr lvl="1"/>
            <a:r>
              <a:rPr lang="en-US" dirty="0" smtClean="0"/>
              <a:t>Position of body in which the ventral surface faces up</a:t>
            </a:r>
          </a:p>
          <a:p>
            <a:pPr lvl="1"/>
            <a:endParaRPr lang="en-US" dirty="0"/>
          </a:p>
        </p:txBody>
      </p:sp>
      <p:pic>
        <p:nvPicPr>
          <p:cNvPr id="50178" name="Picture 2" descr="http://www.medtrng.com/supinepr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5178552"/>
          </a:xfrm>
        </p:spPr>
        <p:txBody>
          <a:bodyPr/>
          <a:lstStyle/>
          <a:p>
            <a:r>
              <a:rPr lang="en-US" dirty="0" smtClean="0"/>
              <a:t>Frontal (coronal)</a:t>
            </a:r>
          </a:p>
          <a:p>
            <a:pPr lvl="1"/>
            <a:r>
              <a:rPr lang="en-US" dirty="0" smtClean="0"/>
              <a:t>Vertical plane at right angles to the </a:t>
            </a:r>
            <a:r>
              <a:rPr lang="en-US" dirty="0" err="1" smtClean="0"/>
              <a:t>sagittal</a:t>
            </a:r>
            <a:r>
              <a:rPr lang="en-US" dirty="0" smtClean="0"/>
              <a:t> plane that divides the body into anterior and posterior portions</a:t>
            </a:r>
          </a:p>
          <a:p>
            <a:r>
              <a:rPr lang="en-US" dirty="0" err="1" smtClean="0"/>
              <a:t>Sagittal</a:t>
            </a:r>
            <a:r>
              <a:rPr lang="en-US" dirty="0" smtClean="0"/>
              <a:t> Plane</a:t>
            </a:r>
          </a:p>
          <a:p>
            <a:pPr lvl="1"/>
            <a:r>
              <a:rPr lang="en-US" dirty="0" smtClean="0"/>
              <a:t>Vertical plane extending in an </a:t>
            </a:r>
            <a:r>
              <a:rPr lang="en-US" dirty="0" err="1" smtClean="0"/>
              <a:t>antero</a:t>
            </a:r>
            <a:r>
              <a:rPr lang="en-US" dirty="0" smtClean="0"/>
              <a:t>-posterior direction, dividing the body into right and left parts (midline)</a:t>
            </a:r>
          </a:p>
          <a:p>
            <a:r>
              <a:rPr lang="en-US" dirty="0" smtClean="0"/>
              <a:t>Transverse (horizontal)</a:t>
            </a:r>
          </a:p>
          <a:p>
            <a:pPr lvl="1"/>
            <a:r>
              <a:rPr lang="en-US" dirty="0" smtClean="0"/>
              <a:t>Right angles to the long axis of the body (bottom and top halves)</a:t>
            </a:r>
            <a:endParaRPr lang="en-US" dirty="0"/>
          </a:p>
        </p:txBody>
      </p:sp>
      <p:pic>
        <p:nvPicPr>
          <p:cNvPr id="49154" name="Picture 2" descr="http://en.academic.ru/pictures/enwiki/66/BodyPla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6583" y="1447800"/>
            <a:ext cx="3427417" cy="412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5048" cy="5026152"/>
          </a:xfrm>
        </p:spPr>
        <p:txBody>
          <a:bodyPr/>
          <a:lstStyle/>
          <a:p>
            <a:r>
              <a:rPr lang="en-US" dirty="0" smtClean="0"/>
              <a:t>Movement: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changes in body position or motion of internal parts</a:t>
            </a:r>
            <a:endParaRPr lang="en-US" dirty="0"/>
          </a:p>
        </p:txBody>
      </p:sp>
      <p:pic>
        <p:nvPicPr>
          <p:cNvPr id="46082" name="Picture 2" descr="http://bogglesworldesl.com/flashcardsESL/prepositions_movemen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924300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4048" cy="4797552"/>
          </a:xfrm>
        </p:spPr>
        <p:txBody>
          <a:bodyPr/>
          <a:lstStyle/>
          <a:p>
            <a:r>
              <a:rPr lang="en-US" dirty="0" smtClean="0"/>
              <a:t>Responsiveness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Sensing and reacting to internal or external changes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pic>
        <p:nvPicPr>
          <p:cNvPr id="45058" name="Picture 2" descr="http://alwaysaditya.com/images/BossCryingEmploy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695700" cy="523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61248" cy="4949952"/>
          </a:xfrm>
        </p:spPr>
        <p:txBody>
          <a:bodyPr/>
          <a:lstStyle/>
          <a:p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Increase in size without a change in shape</a:t>
            </a:r>
            <a:endParaRPr lang="en-US" dirty="0"/>
          </a:p>
        </p:txBody>
      </p:sp>
      <p:pic>
        <p:nvPicPr>
          <p:cNvPr id="44034" name="Picture 2" descr="http://www.mrothery.co.uk/images/grow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6629400" cy="3982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production of offspring</a:t>
            </a:r>
            <a:endParaRPr lang="en-US" dirty="0"/>
          </a:p>
        </p:txBody>
      </p:sp>
      <p:pic>
        <p:nvPicPr>
          <p:cNvPr id="43010" name="Picture 2" descr="http://blogs.nlb.gov.sg/ask/wp-content/uploads/2008/old1/Nadiah_Reproduction_and_growth_by_Michaela_Mi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279648" cy="5330952"/>
          </a:xfrm>
        </p:spPr>
        <p:txBody>
          <a:bodyPr/>
          <a:lstStyle/>
          <a:p>
            <a:r>
              <a:rPr lang="en-US" dirty="0" smtClean="0"/>
              <a:t>Respiration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Obtaining oxygen, using oxygen to release energy from foods, and removing gaseous wastes</a:t>
            </a:r>
          </a:p>
          <a:p>
            <a:pPr lvl="1"/>
            <a:endParaRPr lang="en-US" dirty="0"/>
          </a:p>
        </p:txBody>
      </p:sp>
      <p:pic>
        <p:nvPicPr>
          <p:cNvPr id="41986" name="Picture 2" descr="http://media-2.web.britannica.com/eb-media/36/92936-034-8881E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5467350" cy="420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508248" cy="5026152"/>
          </a:xfrm>
        </p:spPr>
        <p:txBody>
          <a:bodyPr/>
          <a:lstStyle/>
          <a:p>
            <a:r>
              <a:rPr lang="en-US" dirty="0" smtClean="0"/>
              <a:t>Digestion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Changing food substances into forms that can be absorbed.</a:t>
            </a:r>
            <a:endParaRPr lang="en-US" dirty="0"/>
          </a:p>
        </p:txBody>
      </p:sp>
      <p:pic>
        <p:nvPicPr>
          <p:cNvPr id="18434" name="Picture 2" descr="http://www.fabioruini.eu/blog/wp-content/uploads/2007/06/understanding-diges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267200" cy="5115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289</TotalTime>
  <Words>855</Words>
  <Application>Microsoft Office PowerPoint</Application>
  <PresentationFormat>On-screen Show (4:3)</PresentationFormat>
  <Paragraphs>192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Civic</vt:lpstr>
      <vt:lpstr>Chapter 1</vt:lpstr>
      <vt:lpstr>Anatomy</vt:lpstr>
      <vt:lpstr>Physiology</vt:lpstr>
      <vt:lpstr>Characteristics of Life</vt:lpstr>
      <vt:lpstr>Characteristics of Life</vt:lpstr>
      <vt:lpstr>Characteristics of Life</vt:lpstr>
      <vt:lpstr>Characteristic of Life</vt:lpstr>
      <vt:lpstr>Characteristics of Life</vt:lpstr>
      <vt:lpstr>Characteristics of Life</vt:lpstr>
      <vt:lpstr>Characteristic of Life</vt:lpstr>
      <vt:lpstr>Characteristics of Life</vt:lpstr>
      <vt:lpstr>Characteristics of Life</vt:lpstr>
      <vt:lpstr>Characteristic of Life</vt:lpstr>
      <vt:lpstr>Maintenance of Life</vt:lpstr>
      <vt:lpstr>Homeostasis</vt:lpstr>
      <vt:lpstr>Levels of Organization</vt:lpstr>
      <vt:lpstr>Organization of Human Body</vt:lpstr>
      <vt:lpstr>Organization of Human Body</vt:lpstr>
      <vt:lpstr>Thoracic and Abdominalpelvic Membranes</vt:lpstr>
      <vt:lpstr>Organ Systems</vt:lpstr>
      <vt:lpstr>Organ Systems</vt:lpstr>
      <vt:lpstr>Organ Systems</vt:lpstr>
      <vt:lpstr>Organ Systems</vt:lpstr>
      <vt:lpstr>Organ Systems</vt:lpstr>
      <vt:lpstr>PowerPoint Presentation</vt:lpstr>
      <vt:lpstr>Organ Systems Cont.</vt:lpstr>
      <vt:lpstr>PowerPoint Presentation</vt:lpstr>
      <vt:lpstr>Anatomical Terms</vt:lpstr>
      <vt:lpstr>Anatomical Terms</vt:lpstr>
      <vt:lpstr>Anatomical Terms</vt:lpstr>
      <vt:lpstr>Anatomical Terms</vt:lpstr>
      <vt:lpstr>Anatomical Terms</vt:lpstr>
      <vt:lpstr>Anatomical Terms</vt:lpstr>
      <vt:lpstr>Anatomical Terms</vt:lpstr>
      <vt:lpstr>Anatomical Terms</vt:lpstr>
      <vt:lpstr>Anatomical Terms</vt:lpstr>
      <vt:lpstr>Anatomical Terms</vt:lpstr>
      <vt:lpstr>Body Planes</vt:lpstr>
      <vt:lpstr>Body Planes</vt:lpstr>
    </vt:vector>
  </TitlesOfParts>
  <Company>Western Dubuque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Western Dubuque Schools</dc:creator>
  <cp:lastModifiedBy>windows</cp:lastModifiedBy>
  <cp:revision>17</cp:revision>
  <dcterms:created xsi:type="dcterms:W3CDTF">2010-08-24T12:55:21Z</dcterms:created>
  <dcterms:modified xsi:type="dcterms:W3CDTF">2011-08-25T16:17:35Z</dcterms:modified>
</cp:coreProperties>
</file>