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9" r:id="rId10"/>
    <p:sldId id="280" r:id="rId11"/>
    <p:sldId id="276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7" r:id="rId21"/>
    <p:sldId id="272" r:id="rId22"/>
    <p:sldId id="273" r:id="rId23"/>
    <p:sldId id="274" r:id="rId24"/>
    <p:sldId id="275" r:id="rId25"/>
    <p:sldId id="27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DCDA-78A5-430F-A5F8-16F125F1DCED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6E6B-0A94-4568-86F4-2145C9218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64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DCDA-78A5-430F-A5F8-16F125F1DCED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6E6B-0A94-4568-86F4-2145C9218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88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DCDA-78A5-430F-A5F8-16F125F1DCED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6E6B-0A94-4568-86F4-2145C9218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78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DCDA-78A5-430F-A5F8-16F125F1DCED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6E6B-0A94-4568-86F4-2145C9218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71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DCDA-78A5-430F-A5F8-16F125F1DCED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6E6B-0A94-4568-86F4-2145C9218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0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DCDA-78A5-430F-A5F8-16F125F1DCED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6E6B-0A94-4568-86F4-2145C9218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966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DCDA-78A5-430F-A5F8-16F125F1DCED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6E6B-0A94-4568-86F4-2145C9218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DCDA-78A5-430F-A5F8-16F125F1DCED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6E6B-0A94-4568-86F4-2145C9218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51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DCDA-78A5-430F-A5F8-16F125F1DCED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6E6B-0A94-4568-86F4-2145C9218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7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DCDA-78A5-430F-A5F8-16F125F1DCED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6E6B-0A94-4568-86F4-2145C9218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4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DCDA-78A5-430F-A5F8-16F125F1DCED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6E6B-0A94-4568-86F4-2145C9218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3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1DCDA-78A5-430F-A5F8-16F125F1DCED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56E6B-0A94-4568-86F4-2145C9218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89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DJe3_3XsBO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Nerves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Potentials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http://www.youtube.com/watch?v=DJe3_3XsBOg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Summarize how a nerve fibers become polarized.</a:t>
            </a:r>
          </a:p>
          <a:p>
            <a:r>
              <a:rPr lang="en-US" dirty="0" smtClean="0"/>
              <a:t>2. List the major events that occur during an action potential.</a:t>
            </a:r>
          </a:p>
          <a:p>
            <a:r>
              <a:rPr lang="en-US" dirty="0" smtClean="0"/>
              <a:t>Explain how impulse conduction differs in </a:t>
            </a:r>
            <a:r>
              <a:rPr lang="en-US" dirty="0" err="1" smtClean="0"/>
              <a:t>myelinated</a:t>
            </a:r>
            <a:r>
              <a:rPr lang="en-US" dirty="0" smtClean="0"/>
              <a:t> vs. </a:t>
            </a:r>
            <a:r>
              <a:rPr lang="en-US" dirty="0" err="1" smtClean="0"/>
              <a:t>unmyelinated</a:t>
            </a:r>
            <a:r>
              <a:rPr lang="en-US" dirty="0" smtClean="0"/>
              <a:t> fibers.</a:t>
            </a:r>
          </a:p>
          <a:p>
            <a:r>
              <a:rPr lang="en-US" dirty="0" smtClean="0"/>
              <a:t>Define the all-or-none response.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Synapse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3429000" cy="4845840"/>
          </a:xfrm>
        </p:spPr>
        <p:txBody>
          <a:bodyPr/>
          <a:lstStyle/>
          <a:p>
            <a:r>
              <a:rPr lang="en-US" dirty="0" smtClean="0"/>
              <a:t>Junction between two neurons</a:t>
            </a:r>
          </a:p>
          <a:p>
            <a:endParaRPr lang="en-US" dirty="0" smtClean="0"/>
          </a:p>
          <a:p>
            <a:r>
              <a:rPr lang="en-US" dirty="0" smtClean="0"/>
              <a:t>Synaptic Cleft:</a:t>
            </a:r>
          </a:p>
          <a:p>
            <a:pPr lvl="1"/>
            <a:r>
              <a:rPr lang="en-US" dirty="0" smtClean="0"/>
              <a:t>Gap that separates the two neurons.</a:t>
            </a:r>
          </a:p>
          <a:p>
            <a:endParaRPr lang="en-US" dirty="0"/>
          </a:p>
        </p:txBody>
      </p:sp>
      <p:pic>
        <p:nvPicPr>
          <p:cNvPr id="22530" name="Picture 2" descr="http://shp.by.ru/spravka/neurosci/synaps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752600"/>
            <a:ext cx="4276725" cy="46213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Synaptic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Impulses usually travel from a dendrite to a cell body, then along the axon to a synapse.</a:t>
            </a:r>
          </a:p>
          <a:p>
            <a:r>
              <a:rPr lang="en-US" dirty="0" smtClean="0"/>
              <a:t>Axons have synaptic knobs at their distal ends, which secrete neurotransmitters.</a:t>
            </a:r>
          </a:p>
          <a:p>
            <a:r>
              <a:rPr lang="en-US" dirty="0" smtClean="0"/>
              <a:t>Neurotransmitter is released when a nerve impulse reaches the end of an axon.</a:t>
            </a:r>
          </a:p>
          <a:p>
            <a:r>
              <a:rPr lang="en-US" dirty="0" smtClean="0"/>
              <a:t>A neurotransmitter reaching the nerve fiber on the distal side of the synaptic cleft triggers a nerve impulse.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Excitatory and Inhibitory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Neurotransmitters that trigger nerve impulses are excitatory, those that inhibit are inhibitory.</a:t>
            </a:r>
          </a:p>
          <a:p>
            <a:r>
              <a:rPr lang="en-US" dirty="0" smtClean="0"/>
              <a:t>The net effect of synaptic knobs communicating with a neuron depends on which knobs </a:t>
            </a:r>
            <a:r>
              <a:rPr lang="en-US" smtClean="0"/>
              <a:t>are activated </a:t>
            </a:r>
            <a:r>
              <a:rPr lang="en-US" dirty="0" smtClean="0"/>
              <a:t>from moment to moment.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Neurotransmitters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4800600" cy="507444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Examples: Acetylcholine, monoamines, amino acids, and peptides</a:t>
            </a:r>
          </a:p>
          <a:p>
            <a:r>
              <a:rPr lang="en-US" dirty="0" smtClean="0"/>
              <a:t>Synaptic knob releases neurotransmitters when an action potential increases membrane permeability to calcium ions. </a:t>
            </a:r>
          </a:p>
          <a:p>
            <a:r>
              <a:rPr lang="en-US" dirty="0" smtClean="0"/>
              <a:t>After being released, neurotransmitters are decomposed or removed from synaptic clefts. </a:t>
            </a:r>
            <a:endParaRPr lang="en-US" dirty="0"/>
          </a:p>
        </p:txBody>
      </p:sp>
      <p:pic>
        <p:nvPicPr>
          <p:cNvPr id="7170" name="Picture 2" descr="http://www.medical-look.com/systems_images/Neurotransmitt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057400"/>
            <a:ext cx="3448050" cy="3333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Impulse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the nervous system processes and responds to nerve impulses reflects the organization of neurons in the brain and spinal cord. </a:t>
            </a:r>
          </a:p>
          <a:p>
            <a:r>
              <a:rPr lang="en-US" dirty="0" smtClean="0"/>
              <a:t>Neuronal Pools</a:t>
            </a:r>
          </a:p>
          <a:p>
            <a:pPr lvl="1"/>
            <a:r>
              <a:rPr lang="en-US" dirty="0" smtClean="0"/>
              <a:t>Formed within CNS</a:t>
            </a:r>
          </a:p>
          <a:p>
            <a:pPr lvl="1"/>
            <a:r>
              <a:rPr lang="en-US" dirty="0" smtClean="0"/>
              <a:t>Each pool receives impulses, processes them, and conducts impulses away.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Impulse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Facilitation</a:t>
            </a:r>
          </a:p>
          <a:p>
            <a:pPr lvl="1"/>
            <a:r>
              <a:rPr lang="en-US" dirty="0" smtClean="0"/>
              <a:t>Each neuron in a pool may receive excitatory and inhibitory stimuli</a:t>
            </a:r>
          </a:p>
          <a:p>
            <a:pPr lvl="1"/>
            <a:r>
              <a:rPr lang="en-US" dirty="0" smtClean="0"/>
              <a:t>A neuron is facilitated when it receives </a:t>
            </a:r>
            <a:r>
              <a:rPr lang="en-US" dirty="0" err="1" smtClean="0"/>
              <a:t>subthreshold</a:t>
            </a:r>
            <a:r>
              <a:rPr lang="en-US" dirty="0" smtClean="0"/>
              <a:t> stimuli and becomes more excitable.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Impulse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Convergence</a:t>
            </a:r>
          </a:p>
          <a:p>
            <a:pPr lvl="1"/>
            <a:r>
              <a:rPr lang="en-US" dirty="0" smtClean="0"/>
              <a:t>Impulses from two or more incoming fibers may converge on a single neuron.</a:t>
            </a:r>
          </a:p>
          <a:p>
            <a:pPr lvl="1"/>
            <a:r>
              <a:rPr lang="en-US" dirty="0" smtClean="0"/>
              <a:t>Convergence enables impulses from different sources to have an additive effect on a neuron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Impulse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Divergence</a:t>
            </a:r>
          </a:p>
          <a:p>
            <a:pPr lvl="1"/>
            <a:r>
              <a:rPr lang="en-US" dirty="0" smtClean="0"/>
              <a:t>Impulses leaving a pool may diverge by passing into several output fibers</a:t>
            </a:r>
          </a:p>
          <a:p>
            <a:pPr lvl="1"/>
            <a:r>
              <a:rPr lang="en-US" dirty="0" smtClean="0"/>
              <a:t>Divergence amplifies impulses.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Membrane Potential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cell membrane is usually polarized as a result of unequal ion distribution.</a:t>
            </a:r>
          </a:p>
          <a:p>
            <a:r>
              <a:rPr lang="en-US" dirty="0" smtClean="0"/>
              <a:t>Distribution of Ions</a:t>
            </a:r>
          </a:p>
          <a:p>
            <a:pPr lvl="1"/>
            <a:r>
              <a:rPr lang="en-US" dirty="0" smtClean="0"/>
              <a:t>Due to pores and channels in the membranes that allow passage of some ions but not others.</a:t>
            </a:r>
          </a:p>
          <a:p>
            <a:pPr lvl="1"/>
            <a:r>
              <a:rPr lang="en-US" dirty="0" smtClean="0"/>
              <a:t>Potassium ions pass more easily through cell membrane that do sodium ions.</a:t>
            </a:r>
            <a:endParaRPr lang="en-US" dirty="0"/>
          </a:p>
        </p:txBody>
      </p:sp>
      <p:pic>
        <p:nvPicPr>
          <p:cNvPr id="29698" name="Picture 2" descr="http://www.columbia.edu/cu/psychology/courses/1010/mangels/neuro/neurosignaling/ChannelsPum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5068019"/>
            <a:ext cx="3048000" cy="17899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Describe the function of a neurotransmitter.</a:t>
            </a:r>
          </a:p>
          <a:p>
            <a:r>
              <a:rPr lang="en-US" dirty="0" smtClean="0"/>
              <a:t>2. distinguish between excitatory and inhibitory actions of neurotransmitters.</a:t>
            </a:r>
          </a:p>
          <a:p>
            <a:r>
              <a:rPr lang="en-US" dirty="0" smtClean="0"/>
              <a:t>3. Define neuronal pool.</a:t>
            </a:r>
          </a:p>
          <a:p>
            <a:r>
              <a:rPr lang="en-US" dirty="0" smtClean="0"/>
              <a:t>Distinguish between convergence and divergence.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Nerves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Nerves are cordlike bundles of nerve fibers.</a:t>
            </a:r>
          </a:p>
          <a:p>
            <a:r>
              <a:rPr lang="en-US" dirty="0" smtClean="0"/>
              <a:t>Classification:</a:t>
            </a:r>
          </a:p>
          <a:p>
            <a:pPr lvl="1"/>
            <a:r>
              <a:rPr lang="en-US" dirty="0" smtClean="0"/>
              <a:t>Sensory</a:t>
            </a:r>
          </a:p>
          <a:p>
            <a:pPr lvl="1"/>
            <a:r>
              <a:rPr lang="en-US" dirty="0" smtClean="0"/>
              <a:t>Motor</a:t>
            </a:r>
          </a:p>
          <a:p>
            <a:pPr lvl="1"/>
            <a:r>
              <a:rPr lang="en-US" dirty="0" smtClean="0"/>
              <a:t>Mixed-Both sensory and motor</a:t>
            </a:r>
          </a:p>
          <a:p>
            <a:pPr lvl="1"/>
            <a:r>
              <a:rPr lang="en-US" dirty="0" smtClean="0"/>
              <a:t>All depends on which fibers they contain.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Nerve Pathways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nerve pathway is a route an impulse follows through the nervous system.</a:t>
            </a:r>
          </a:p>
          <a:p>
            <a:r>
              <a:rPr lang="en-US" dirty="0" smtClean="0"/>
              <a:t>Reflex Arcs</a:t>
            </a:r>
          </a:p>
          <a:p>
            <a:pPr lvl="1"/>
            <a:r>
              <a:rPr lang="en-US" dirty="0" smtClean="0"/>
              <a:t>Usually includes a sensory neuron, reflex center composed of </a:t>
            </a:r>
            <a:r>
              <a:rPr lang="en-US" dirty="0" err="1" smtClean="0"/>
              <a:t>interneurons</a:t>
            </a:r>
            <a:r>
              <a:rPr lang="en-US" dirty="0" smtClean="0"/>
              <a:t>, and a motor neuron.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Reflex Behavior</a:t>
            </a:r>
          </a:p>
          <a:p>
            <a:pPr lvl="1"/>
            <a:r>
              <a:rPr lang="en-US" dirty="0" smtClean="0"/>
              <a:t>Reflexes are automatic, subconscious responses to changes</a:t>
            </a:r>
          </a:p>
          <a:p>
            <a:pPr lvl="1"/>
            <a:r>
              <a:rPr lang="en-US" dirty="0" smtClean="0"/>
              <a:t>They help to maintain homeostasis</a:t>
            </a:r>
          </a:p>
          <a:p>
            <a:pPr lvl="1"/>
            <a:r>
              <a:rPr lang="en-US" dirty="0" smtClean="0"/>
              <a:t>The knee-jerk reflex employs only two neurons</a:t>
            </a:r>
          </a:p>
          <a:p>
            <a:pPr lvl="1"/>
            <a:r>
              <a:rPr lang="en-US" dirty="0" smtClean="0"/>
              <a:t>Withdrawal reflexes are protective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1746" name="Picture 2" descr="http://alexwillwalkagain.com/wp-content/uploads/2009/09/c7484kneeje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9040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What is a nerve pathway?</a:t>
            </a:r>
          </a:p>
          <a:p>
            <a:r>
              <a:rPr lang="en-US" dirty="0" smtClean="0"/>
              <a:t>2. List the parts to a reflex arc.</a:t>
            </a:r>
          </a:p>
          <a:p>
            <a:r>
              <a:rPr lang="en-US" dirty="0" smtClean="0"/>
              <a:t>3. Define reflex.</a:t>
            </a:r>
          </a:p>
          <a:p>
            <a:r>
              <a:rPr lang="en-US" dirty="0" smtClean="0"/>
              <a:t>4. Review the actions that occur during a withdrawal reflex.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Resting Potential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high concentration of sodium ions is on the outside of the membrane, H.C. of potassium on inside.</a:t>
            </a:r>
          </a:p>
          <a:p>
            <a:r>
              <a:rPr lang="en-US" dirty="0" smtClean="0"/>
              <a:t>Many negatively charged ions inside a cell.</a:t>
            </a:r>
          </a:p>
          <a:p>
            <a:r>
              <a:rPr lang="en-US" dirty="0" smtClean="0"/>
              <a:t>Resting Potential</a:t>
            </a:r>
          </a:p>
          <a:p>
            <a:pPr lvl="1"/>
            <a:r>
              <a:rPr lang="en-US" dirty="0" smtClean="0"/>
              <a:t>More positive ions leave cell than enter</a:t>
            </a:r>
          </a:p>
          <a:p>
            <a:pPr lvl="1"/>
            <a:r>
              <a:rPr lang="en-US" dirty="0" smtClean="0"/>
              <a:t>Outside develops + charge, inside develops – charge.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Stimulation of a membrane affects the membrane’s resting potential.</a:t>
            </a:r>
          </a:p>
          <a:p>
            <a:r>
              <a:rPr lang="en-US" dirty="0" smtClean="0"/>
              <a:t>When its resting  potential becomes more positive, a membrane becomes depolarized.</a:t>
            </a:r>
          </a:p>
          <a:p>
            <a:r>
              <a:rPr lang="en-US" dirty="0" smtClean="0"/>
              <a:t>Potential changes are due to summation.</a:t>
            </a:r>
          </a:p>
          <a:p>
            <a:r>
              <a:rPr lang="en-US" dirty="0" smtClean="0"/>
              <a:t>Achieving threshold potential triggers an action potential.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Potential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At threshold, sodium channels open and sodium ions diffuse inward, depolarizing the membrane.</a:t>
            </a:r>
          </a:p>
          <a:p>
            <a:r>
              <a:rPr lang="en-US" dirty="0" smtClean="0"/>
              <a:t>About the same time, potassium channels open and potassium ions diffuse outwards, </a:t>
            </a:r>
            <a:r>
              <a:rPr lang="en-US" dirty="0" err="1" smtClean="0"/>
              <a:t>repolarizing</a:t>
            </a:r>
            <a:r>
              <a:rPr lang="en-US" dirty="0" smtClean="0"/>
              <a:t> the membrane</a:t>
            </a:r>
          </a:p>
          <a:p>
            <a:r>
              <a:rPr lang="en-US" dirty="0" smtClean="0"/>
              <a:t>Rapid change in potential is Action Potential</a:t>
            </a:r>
          </a:p>
          <a:p>
            <a:r>
              <a:rPr lang="en-US" dirty="0" smtClean="0"/>
              <a:t>Many action potentials can occur before active transport reestablishes the resting potential.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1219200"/>
            <a:ext cx="2805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1/1000 of a second to occur.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Potential</a:t>
            </a:r>
            <a:endParaRPr lang="en-US" dirty="0"/>
          </a:p>
        </p:txBody>
      </p:sp>
      <p:pic>
        <p:nvPicPr>
          <p:cNvPr id="25604" name="Picture 4" descr="http://media.wiley.com/assets/7/95/0-7645-5422-0_07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110117"/>
            <a:ext cx="7467600" cy="57478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Nerve Impulse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4267200" cy="50744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Impulse Conduction</a:t>
            </a:r>
          </a:p>
          <a:p>
            <a:pPr lvl="1"/>
            <a:r>
              <a:rPr lang="en-US" dirty="0" err="1" smtClean="0"/>
              <a:t>Unmyelinated</a:t>
            </a:r>
            <a:r>
              <a:rPr lang="en-US" dirty="0" smtClean="0"/>
              <a:t> fibers conduct impulses over entire surface</a:t>
            </a:r>
          </a:p>
          <a:p>
            <a:pPr lvl="1"/>
            <a:r>
              <a:rPr lang="en-US" dirty="0" err="1" smtClean="0"/>
              <a:t>Myelinated</a:t>
            </a:r>
            <a:r>
              <a:rPr lang="en-US" dirty="0" smtClean="0"/>
              <a:t> fibers conduct impulses more rapidly.</a:t>
            </a:r>
          </a:p>
          <a:p>
            <a:pPr lvl="1"/>
            <a:r>
              <a:rPr lang="en-US" dirty="0" smtClean="0"/>
              <a:t>Nerves with larger diameters conduct impulses faster than those with smaller diameters.</a:t>
            </a:r>
            <a:endParaRPr lang="en-US" dirty="0"/>
          </a:p>
        </p:txBody>
      </p:sp>
      <p:pic>
        <p:nvPicPr>
          <p:cNvPr id="24578" name="Picture 2" descr="http://www.pspnperak.edu.my/biologit5/Abd%20Razak%20b.%20Yaacob/Portfolio/BBM/Audio/saraf/path_nerve_impul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485900"/>
            <a:ext cx="3810000" cy="4000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Nerve Impulse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All-or-None Response</a:t>
            </a:r>
          </a:p>
          <a:p>
            <a:pPr lvl="1"/>
            <a:r>
              <a:rPr lang="en-US" dirty="0" smtClean="0"/>
              <a:t>Whenever a stimulus of threshold intensity is applied to a fiber, conduction of impulse happens.</a:t>
            </a:r>
          </a:p>
          <a:p>
            <a:pPr lvl="1"/>
            <a:r>
              <a:rPr lang="en-US" dirty="0" smtClean="0"/>
              <a:t>All the impulses conducted on a fiber are of the same strength.</a:t>
            </a:r>
            <a:endParaRPr lang="en-US" dirty="0"/>
          </a:p>
        </p:txBody>
      </p:sp>
      <p:pic>
        <p:nvPicPr>
          <p:cNvPr id="23554" name="Picture 2" descr="http://www.precisionpaincare.net/site_images/hand_guyon_canal_anat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3810000"/>
            <a:ext cx="432435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Have you ever wondered why you can’t feel anything when you are under anesthetic?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819400"/>
            <a:ext cx="7772400" cy="3536160"/>
          </a:xfrm>
        </p:spPr>
        <p:txBody>
          <a:bodyPr>
            <a:normAutofit/>
          </a:bodyPr>
          <a:lstStyle/>
          <a:p>
            <a:r>
              <a:rPr lang="en-US" dirty="0" smtClean="0"/>
              <a:t>Certain local anesthetic drugs decrease membrane permeability to sodium ions. Such a drug in the fluids surround a nerve fiber prevents impulses from passing through the affected region. This keeps impulses from reaching the brain, preventing sensations of touch and pain.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822</Words>
  <Application>Microsoft Office PowerPoint</Application>
  <PresentationFormat>On-screen Show (4:3)</PresentationFormat>
  <Paragraphs>104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Nerves</vt:lpstr>
      <vt:lpstr>Cell Membrane Potential</vt:lpstr>
      <vt:lpstr>Resting Potential</vt:lpstr>
      <vt:lpstr>Potential Changes</vt:lpstr>
      <vt:lpstr>Action Potential</vt:lpstr>
      <vt:lpstr>Action Potential</vt:lpstr>
      <vt:lpstr>Nerve Impulse</vt:lpstr>
      <vt:lpstr>Nerve Impulse</vt:lpstr>
      <vt:lpstr>Have you ever wondered why you can’t feel anything when you are under anesthetic?</vt:lpstr>
      <vt:lpstr>Action Potentials</vt:lpstr>
      <vt:lpstr>Review Questions</vt:lpstr>
      <vt:lpstr>The Synapse</vt:lpstr>
      <vt:lpstr>Synaptic Transmission</vt:lpstr>
      <vt:lpstr>Excitatory and Inhibitory Actions</vt:lpstr>
      <vt:lpstr>Neurotransmitters</vt:lpstr>
      <vt:lpstr>Impulse Processing</vt:lpstr>
      <vt:lpstr>Impulse Processing</vt:lpstr>
      <vt:lpstr>Impulse Processing</vt:lpstr>
      <vt:lpstr>Impulse Processing</vt:lpstr>
      <vt:lpstr>Review Questions</vt:lpstr>
      <vt:lpstr>Types of Nerves</vt:lpstr>
      <vt:lpstr>Nerve Pathways</vt:lpstr>
      <vt:lpstr>Reflexes</vt:lpstr>
      <vt:lpstr>PowerPoint Presentation</vt:lpstr>
      <vt:lpstr>Review Questions</vt:lpstr>
    </vt:vector>
  </TitlesOfParts>
  <Company>Western Dubuque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Nerves</dc:title>
  <dc:creator>Western Dubuque</dc:creator>
  <cp:lastModifiedBy>Cindy McAndrew</cp:lastModifiedBy>
  <cp:revision>13</cp:revision>
  <dcterms:created xsi:type="dcterms:W3CDTF">2010-01-12T14:21:50Z</dcterms:created>
  <dcterms:modified xsi:type="dcterms:W3CDTF">2013-01-22T18:27:20Z</dcterms:modified>
</cp:coreProperties>
</file>