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EEF375-D2FE-4A4C-8ED0-5E3B9A0022C8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3671AC-BC4A-4AD7-A098-43C2A1A7A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nnovations.oise.utoronto.ca/science/index.php/Image:Taste_Bud_Picture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648200"/>
            <a:ext cx="7175351" cy="1793167"/>
          </a:xfrm>
        </p:spPr>
        <p:txBody>
          <a:bodyPr/>
          <a:lstStyle/>
          <a:p>
            <a:r>
              <a:rPr lang="en-US" dirty="0" smtClean="0"/>
              <a:t>Sense of Taste</a:t>
            </a:r>
            <a:endParaRPr lang="en-US" dirty="0"/>
          </a:p>
        </p:txBody>
      </p:sp>
      <p:pic>
        <p:nvPicPr>
          <p:cNvPr id="1026" name="Picture 2" descr="http://library.thinkquest.org/05aug/00386/taste/tast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8" y="685800"/>
            <a:ext cx="30480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38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10200"/>
            <a:ext cx="6512511" cy="1143000"/>
          </a:xfrm>
        </p:spPr>
        <p:txBody>
          <a:bodyPr/>
          <a:lstStyle/>
          <a:p>
            <a:r>
              <a:rPr lang="en-US" dirty="0" smtClean="0"/>
              <a:t>Taste Buds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Special organs of taste</a:t>
            </a:r>
          </a:p>
          <a:p>
            <a:r>
              <a:rPr lang="en-US" dirty="0" smtClean="0"/>
              <a:t>Approximately 10,000 on surface of tongue</a:t>
            </a:r>
          </a:p>
          <a:p>
            <a:r>
              <a:rPr lang="en-US" dirty="0"/>
              <a:t>1,000 scattered in the roof of mouth and walls of throat</a:t>
            </a:r>
          </a:p>
          <a:p>
            <a:r>
              <a:rPr lang="en-US" dirty="0" smtClean="0"/>
              <a:t>Associated with Papillae</a:t>
            </a:r>
          </a:p>
          <a:p>
            <a:pPr lvl="1"/>
            <a:r>
              <a:rPr lang="en-US" dirty="0" smtClean="0"/>
              <a:t>Tiny elevations on tongue</a:t>
            </a:r>
          </a:p>
        </p:txBody>
      </p:sp>
      <p:pic>
        <p:nvPicPr>
          <p:cNvPr id="2052" name="Picture 4" descr="http://4.bp.blogspot.com/_IdNS-JaFEoA/TAaHJtBld5I/AAAAAAAAAJI/BrV04dtaNuc/s1600/tongue%25252Btaste%25252Bbu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76600"/>
            <a:ext cx="3571875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ikis.lib.ncsu.edu/images/a/aa/Tongu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33600"/>
            <a:ext cx="33337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74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410200"/>
            <a:ext cx="6512511" cy="1143000"/>
          </a:xfrm>
        </p:spPr>
        <p:txBody>
          <a:bodyPr/>
          <a:lstStyle/>
          <a:p>
            <a:r>
              <a:rPr lang="en-US" dirty="0" smtClean="0"/>
              <a:t>Taste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1255" y="1447800"/>
            <a:ext cx="64008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Taste Cells </a:t>
            </a:r>
          </a:p>
          <a:p>
            <a:pPr lvl="1"/>
            <a:r>
              <a:rPr lang="en-US" dirty="0" smtClean="0"/>
              <a:t>50-150 on each taste bud</a:t>
            </a:r>
          </a:p>
          <a:p>
            <a:pPr lvl="1"/>
            <a:r>
              <a:rPr lang="en-US" dirty="0" smtClean="0"/>
              <a:t>AKA Gustatory cells</a:t>
            </a:r>
          </a:p>
          <a:p>
            <a:pPr lvl="1"/>
            <a:r>
              <a:rPr lang="en-US" dirty="0" smtClean="0"/>
              <a:t>Replaced on avg. every 10 days</a:t>
            </a:r>
          </a:p>
          <a:p>
            <a:r>
              <a:rPr lang="en-US" dirty="0" smtClean="0"/>
              <a:t>Taste Pore</a:t>
            </a:r>
          </a:p>
          <a:p>
            <a:pPr lvl="1"/>
            <a:r>
              <a:rPr lang="en-US" dirty="0" smtClean="0"/>
              <a:t>Opening to taste cells</a:t>
            </a:r>
          </a:p>
          <a:p>
            <a:r>
              <a:rPr lang="en-US" dirty="0" smtClean="0"/>
              <a:t>Taste Hairs</a:t>
            </a:r>
          </a:p>
          <a:p>
            <a:pPr lvl="1"/>
            <a:r>
              <a:rPr lang="en-US" dirty="0" smtClean="0"/>
              <a:t>Tiny projections that protrude from the outer ends of taste cells</a:t>
            </a:r>
          </a:p>
          <a:p>
            <a:pPr lvl="1"/>
            <a:r>
              <a:rPr lang="en-US" dirty="0" smtClean="0"/>
              <a:t>Most sensitive parts</a:t>
            </a:r>
          </a:p>
          <a:p>
            <a:r>
              <a:rPr lang="en-US" dirty="0" smtClean="0"/>
              <a:t>Network of nerve fibers interwoven around taste cells</a:t>
            </a:r>
          </a:p>
        </p:txBody>
      </p:sp>
      <p:pic>
        <p:nvPicPr>
          <p:cNvPr id="3074" name="Picture 2" descr="http://wikis.lib.ncsu.edu/images/7/77/Taste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7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Chemoreceptors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Salivary </a:t>
            </a:r>
            <a:r>
              <a:rPr lang="en-US" dirty="0" smtClean="0"/>
              <a:t>Glands</a:t>
            </a:r>
          </a:p>
          <a:p>
            <a:pPr lvl="1"/>
            <a:r>
              <a:rPr lang="en-US" dirty="0" smtClean="0"/>
              <a:t>Produce water fluid </a:t>
            </a:r>
            <a:r>
              <a:rPr lang="en-US" dirty="0"/>
              <a:t>surrounding taste </a:t>
            </a:r>
            <a:r>
              <a:rPr lang="en-US" dirty="0" smtClean="0"/>
              <a:t>cells that chemicals must dissolve in in order for the taste to be tasted.</a:t>
            </a:r>
          </a:p>
          <a:p>
            <a:r>
              <a:rPr lang="en-US" dirty="0" smtClean="0"/>
              <a:t>Food molecules bind to specific receptor proteins embedded in taste hairs</a:t>
            </a:r>
          </a:p>
          <a:p>
            <a:r>
              <a:rPr lang="en-US" dirty="0" smtClean="0"/>
              <a:t>Pattern of receptor types stimulated generates sensory impulses</a:t>
            </a:r>
          </a:p>
          <a:p>
            <a:r>
              <a:rPr lang="en-US" dirty="0" smtClean="0"/>
              <a:t>All taste cells in all taste buds appear alike microscopically but 5 specific types of buds.</a:t>
            </a:r>
            <a:endParaRPr lang="en-US" dirty="0"/>
          </a:p>
        </p:txBody>
      </p:sp>
      <p:pic>
        <p:nvPicPr>
          <p:cNvPr id="4098" name="Picture 2" descr="http://upload.wikimedia.org/wikipedia/commons/thumb/5/51/Illu_quiz_hn_02.jpg/250px-Illu_quiz_hn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133600" cy="248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7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562600"/>
            <a:ext cx="6512511" cy="762000"/>
          </a:xfrm>
        </p:spPr>
        <p:txBody>
          <a:bodyPr/>
          <a:lstStyle/>
          <a:p>
            <a:r>
              <a:rPr lang="en-US" dirty="0" smtClean="0"/>
              <a:t>Taste Sensations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26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 Primary Tastes</a:t>
            </a:r>
          </a:p>
          <a:p>
            <a:pPr lvl="1"/>
            <a:r>
              <a:rPr lang="en-US" dirty="0" smtClean="0"/>
              <a:t>Sweet-tip of tongue</a:t>
            </a:r>
          </a:p>
          <a:p>
            <a:pPr lvl="2"/>
            <a:r>
              <a:rPr lang="en-US" dirty="0" smtClean="0"/>
              <a:t>Table sugar</a:t>
            </a:r>
          </a:p>
          <a:p>
            <a:pPr lvl="1"/>
            <a:r>
              <a:rPr lang="en-US" dirty="0" smtClean="0"/>
              <a:t>Sour-sides of tongue</a:t>
            </a:r>
          </a:p>
          <a:p>
            <a:pPr lvl="2"/>
            <a:r>
              <a:rPr lang="en-US" dirty="0" smtClean="0"/>
              <a:t>Lemon</a:t>
            </a:r>
          </a:p>
          <a:p>
            <a:pPr lvl="1"/>
            <a:r>
              <a:rPr lang="en-US" dirty="0" smtClean="0"/>
              <a:t>Salty-all over tongue</a:t>
            </a:r>
          </a:p>
          <a:p>
            <a:pPr lvl="2"/>
            <a:r>
              <a:rPr lang="en-US" dirty="0" smtClean="0"/>
              <a:t>Table salt</a:t>
            </a:r>
          </a:p>
          <a:p>
            <a:pPr lvl="1"/>
            <a:r>
              <a:rPr lang="en-US" dirty="0" smtClean="0"/>
              <a:t>Bitter-back of tongue</a:t>
            </a:r>
          </a:p>
          <a:p>
            <a:pPr lvl="2"/>
            <a:r>
              <a:rPr lang="en-US" dirty="0" smtClean="0"/>
              <a:t>Caffeine</a:t>
            </a:r>
          </a:p>
          <a:p>
            <a:pPr lvl="1"/>
            <a:r>
              <a:rPr lang="en-US" dirty="0" smtClean="0"/>
              <a:t>Umami (Japanese term meaning delicious)</a:t>
            </a:r>
          </a:p>
          <a:p>
            <a:pPr lvl="2"/>
            <a:r>
              <a:rPr lang="en-US" dirty="0" smtClean="0"/>
              <a:t>Anything that you think is delicious</a:t>
            </a:r>
          </a:p>
          <a:p>
            <a:pPr lvl="1"/>
            <a:r>
              <a:rPr lang="en-US" dirty="0" smtClean="0"/>
              <a:t>Others not believe by all scientists:</a:t>
            </a:r>
          </a:p>
          <a:p>
            <a:pPr lvl="2"/>
            <a:r>
              <a:rPr lang="en-US" dirty="0" smtClean="0"/>
              <a:t>Alkaline-like bitter (Coffee)</a:t>
            </a:r>
          </a:p>
          <a:p>
            <a:pPr lvl="2"/>
            <a:r>
              <a:rPr lang="en-US" dirty="0" smtClean="0"/>
              <a:t>Metallic-metal fork, tinfoil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innovations.oise.utoronto.ca/science/images/1/18/Taste_Bud_Pic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8575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7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Taste Sensation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Flavor results from one or more combinations of primary sensations</a:t>
            </a:r>
          </a:p>
          <a:p>
            <a:pPr lvl="1"/>
            <a:r>
              <a:rPr lang="en-US" dirty="0" smtClean="0"/>
              <a:t>Also includes: smelling, feeling texture, and temperature</a:t>
            </a:r>
          </a:p>
          <a:p>
            <a:r>
              <a:rPr lang="en-US" dirty="0" smtClean="0"/>
              <a:t>Pain Receptor</a:t>
            </a:r>
          </a:p>
          <a:p>
            <a:pPr lvl="1"/>
            <a:r>
              <a:rPr lang="en-US" dirty="0" smtClean="0"/>
              <a:t>Stimulated by chili peppers, ginger etc.</a:t>
            </a:r>
          </a:p>
          <a:p>
            <a:r>
              <a:rPr lang="en-US" dirty="0" smtClean="0"/>
              <a:t>Taste Cells  respond to one sensation and are found throughout tongue</a:t>
            </a:r>
          </a:p>
          <a:p>
            <a:pPr lvl="1"/>
            <a:r>
              <a:rPr lang="en-US" dirty="0" smtClean="0"/>
              <a:t>Most strong in certain regions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3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5687291"/>
            <a:ext cx="3110345" cy="1143000"/>
          </a:xfrm>
        </p:spPr>
        <p:txBody>
          <a:bodyPr/>
          <a:lstStyle/>
          <a:p>
            <a:r>
              <a:rPr lang="en-US" dirty="0" smtClean="0"/>
              <a:t>Adaption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90854" y="731520"/>
            <a:ext cx="2653146" cy="5059680"/>
          </a:xfrm>
        </p:spPr>
        <p:txBody>
          <a:bodyPr/>
          <a:lstStyle/>
          <a:p>
            <a:r>
              <a:rPr lang="en-US" dirty="0" smtClean="0"/>
              <a:t>Like smell, taste adapts rapidly</a:t>
            </a:r>
          </a:p>
          <a:p>
            <a:r>
              <a:rPr lang="en-US" dirty="0" smtClean="0"/>
              <a:t>Moving food all over surface of tongue stimulates different receptors preventing taste loss through sensory adaption.</a:t>
            </a:r>
            <a:endParaRPr lang="en-US" dirty="0"/>
          </a:p>
        </p:txBody>
      </p:sp>
      <p:pic>
        <p:nvPicPr>
          <p:cNvPr id="2050" name="Picture 2" descr="http://skeletonsandmore.com/cart/images/15877974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6" y="228600"/>
            <a:ext cx="6338454" cy="633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16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Cranial Nerves</a:t>
            </a:r>
          </a:p>
          <a:p>
            <a:pPr lvl="1"/>
            <a:r>
              <a:rPr lang="en-US" dirty="0" smtClean="0"/>
              <a:t>Facial</a:t>
            </a:r>
          </a:p>
          <a:p>
            <a:pPr lvl="1"/>
            <a:r>
              <a:rPr lang="en-US" dirty="0" smtClean="0"/>
              <a:t>Glossopharyngeal </a:t>
            </a:r>
          </a:p>
          <a:p>
            <a:pPr lvl="1"/>
            <a:r>
              <a:rPr lang="en-US" dirty="0" err="1" smtClean="0"/>
              <a:t>Vagus</a:t>
            </a:r>
            <a:endParaRPr lang="en-US" dirty="0" smtClean="0"/>
          </a:p>
          <a:p>
            <a:r>
              <a:rPr lang="en-US" dirty="0" smtClean="0"/>
              <a:t>Flow to Medulla </a:t>
            </a:r>
            <a:r>
              <a:rPr lang="en-US" dirty="0" err="1" smtClean="0"/>
              <a:t>Oblongta</a:t>
            </a:r>
            <a:endParaRPr lang="en-US" dirty="0" smtClean="0"/>
          </a:p>
          <a:p>
            <a:r>
              <a:rPr lang="en-US" dirty="0" smtClean="0"/>
              <a:t>Then Ascend to Thalamus and further to gustatory cortex in parietal lobe.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6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707" y="5715000"/>
            <a:ext cx="6512511" cy="1143000"/>
          </a:xfrm>
        </p:spPr>
        <p:txBody>
          <a:bodyPr/>
          <a:lstStyle/>
          <a:p>
            <a:r>
              <a:rPr lang="en-US" dirty="0" smtClean="0"/>
              <a:t>Interesting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Cats and dogs may be satisfied with less varied diets than humans because cats have only 473 taste buds and dogs about 1,700.</a:t>
            </a:r>
            <a:endParaRPr lang="en-US" dirty="0"/>
          </a:p>
        </p:txBody>
      </p:sp>
      <p:pic>
        <p:nvPicPr>
          <p:cNvPr id="3074" name="Picture 2" descr="http://t2.gstatic.com/images?q=tbn:ANd9GcQxeS7-Pyr4EcRqIQ8rfHOQq5n-4S9u2X7QiSNVJRqYVi5SwVHtBVMFUy4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23616"/>
            <a:ext cx="4419600" cy="331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2028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317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Sense of Taste</vt:lpstr>
      <vt:lpstr>Taste Buds</vt:lpstr>
      <vt:lpstr>Taste Receptors</vt:lpstr>
      <vt:lpstr>Chemoreceptors  </vt:lpstr>
      <vt:lpstr>Taste Sensations</vt:lpstr>
      <vt:lpstr>Taste Sensation Cont.</vt:lpstr>
      <vt:lpstr>Adaption</vt:lpstr>
      <vt:lpstr>Nerve Pathways</vt:lpstr>
      <vt:lpstr>Interesting 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Sense of Taste</dc:title>
  <dc:creator>windows</dc:creator>
  <cp:lastModifiedBy>windows</cp:lastModifiedBy>
  <cp:revision>9</cp:revision>
  <dcterms:created xsi:type="dcterms:W3CDTF">2012-02-06T15:18:24Z</dcterms:created>
  <dcterms:modified xsi:type="dcterms:W3CDTF">2012-04-10T19:03:40Z</dcterms:modified>
</cp:coreProperties>
</file>