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2" r:id="rId6"/>
    <p:sldId id="263" r:id="rId7"/>
    <p:sldId id="264"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FE963073-F161-4A26-B6E2-C0F3C034BDFD}" type="datetimeFigureOut">
              <a:rPr lang="en-US" smtClean="0"/>
              <a:t>4/10/2012</a:t>
            </a:fld>
            <a:endParaRPr lang="en-US"/>
          </a:p>
        </p:txBody>
      </p:sp>
      <p:sp>
        <p:nvSpPr>
          <p:cNvPr id="16" name="Slide Number Placeholder 15"/>
          <p:cNvSpPr>
            <a:spLocks noGrp="1"/>
          </p:cNvSpPr>
          <p:nvPr>
            <p:ph type="sldNum" sz="quarter" idx="11"/>
          </p:nvPr>
        </p:nvSpPr>
        <p:spPr/>
        <p:txBody>
          <a:bodyPr/>
          <a:lstStyle/>
          <a:p>
            <a:fld id="{D77C4383-ACB5-48C7-950F-F4EA297FDCFA}"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963073-F161-4A26-B6E2-C0F3C034BDFD}" type="datetimeFigureOut">
              <a:rPr lang="en-US" smtClean="0"/>
              <a:t>4/10/2012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7C4383-ACB5-48C7-950F-F4EA297FDCF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963073-F161-4A26-B6E2-C0F3C034BDFD}" type="datetimeFigureOut">
              <a:rPr lang="en-US" smtClean="0"/>
              <a:t>4/10/2012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7C4383-ACB5-48C7-950F-F4EA297FDCF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FE963073-F161-4A26-B6E2-C0F3C034BDFD}" type="datetimeFigureOut">
              <a:rPr lang="en-US" smtClean="0"/>
              <a:t>4/10/2012</a:t>
            </a:fld>
            <a:endParaRPr lang="en-US"/>
          </a:p>
        </p:txBody>
      </p:sp>
      <p:sp>
        <p:nvSpPr>
          <p:cNvPr id="15" name="Slide Number Placeholder 14"/>
          <p:cNvSpPr>
            <a:spLocks noGrp="1"/>
          </p:cNvSpPr>
          <p:nvPr>
            <p:ph type="sldNum" sz="quarter" idx="11"/>
          </p:nvPr>
        </p:nvSpPr>
        <p:spPr/>
        <p:txBody>
          <a:bodyPr/>
          <a:lstStyle/>
          <a:p>
            <a:fld id="{D77C4383-ACB5-48C7-950F-F4EA297FDCFA}"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FE963073-F161-4A26-B6E2-C0F3C034BDFD}" type="datetimeFigureOut">
              <a:rPr lang="en-US" smtClean="0"/>
              <a:t>4/10/2012</a:t>
            </a:fld>
            <a:endParaRPr lang="en-US"/>
          </a:p>
        </p:txBody>
      </p:sp>
      <p:sp>
        <p:nvSpPr>
          <p:cNvPr id="13" name="Slide Number Placeholder 12"/>
          <p:cNvSpPr>
            <a:spLocks noGrp="1"/>
          </p:cNvSpPr>
          <p:nvPr>
            <p:ph type="sldNum" sz="quarter" idx="11"/>
          </p:nvPr>
        </p:nvSpPr>
        <p:spPr/>
        <p:txBody>
          <a:bodyPr/>
          <a:lstStyle/>
          <a:p>
            <a:fld id="{D77C4383-ACB5-48C7-950F-F4EA297FDCFA}"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FE963073-F161-4A26-B6E2-C0F3C034BDFD}" type="datetimeFigureOut">
              <a:rPr lang="en-US" smtClean="0"/>
              <a:t>4/10/2012</a:t>
            </a:fld>
            <a:endParaRPr lang="en-US"/>
          </a:p>
        </p:txBody>
      </p:sp>
      <p:sp>
        <p:nvSpPr>
          <p:cNvPr id="9" name="Slide Number Placeholder 8"/>
          <p:cNvSpPr>
            <a:spLocks noGrp="1"/>
          </p:cNvSpPr>
          <p:nvPr>
            <p:ph type="sldNum" sz="quarter" idx="11"/>
          </p:nvPr>
        </p:nvSpPr>
        <p:spPr/>
        <p:txBody>
          <a:bodyPr/>
          <a:lstStyle/>
          <a:p>
            <a:fld id="{D77C4383-ACB5-48C7-950F-F4EA297FDCFA}"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FE963073-F161-4A26-B6E2-C0F3C034BDFD}" type="datetimeFigureOut">
              <a:rPr lang="en-US" smtClean="0"/>
              <a:t>4/10/2012</a:t>
            </a:fld>
            <a:endParaRPr lang="en-US"/>
          </a:p>
        </p:txBody>
      </p:sp>
      <p:sp>
        <p:nvSpPr>
          <p:cNvPr id="15" name="Slide Number Placeholder 14"/>
          <p:cNvSpPr>
            <a:spLocks noGrp="1"/>
          </p:cNvSpPr>
          <p:nvPr>
            <p:ph type="sldNum" sz="quarter" idx="11"/>
          </p:nvPr>
        </p:nvSpPr>
        <p:spPr/>
        <p:txBody>
          <a:bodyPr/>
          <a:lstStyle/>
          <a:p>
            <a:fld id="{D77C4383-ACB5-48C7-950F-F4EA297FDCFA}"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FE963073-F161-4A26-B6E2-C0F3C034BDFD}" type="datetimeFigureOut">
              <a:rPr lang="en-US" smtClean="0"/>
              <a:t>4/10/2012</a:t>
            </a:fld>
            <a:endParaRPr lang="en-US"/>
          </a:p>
        </p:txBody>
      </p:sp>
      <p:sp>
        <p:nvSpPr>
          <p:cNvPr id="8" name="Slide Number Placeholder 7"/>
          <p:cNvSpPr>
            <a:spLocks noGrp="1"/>
          </p:cNvSpPr>
          <p:nvPr>
            <p:ph type="sldNum" sz="quarter" idx="11"/>
          </p:nvPr>
        </p:nvSpPr>
        <p:spPr/>
        <p:txBody>
          <a:bodyPr/>
          <a:lstStyle/>
          <a:p>
            <a:fld id="{D77C4383-ACB5-48C7-950F-F4EA297FDCFA}"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E963073-F161-4A26-B6E2-C0F3C034BDFD}" type="datetimeFigureOut">
              <a:rPr lang="en-US" smtClean="0"/>
              <a:t>4/10/2012</a:t>
            </a:fld>
            <a:endParaRPr lang="en-US"/>
          </a:p>
        </p:txBody>
      </p:sp>
      <p:sp>
        <p:nvSpPr>
          <p:cNvPr id="6" name="Slide Number Placeholder 5"/>
          <p:cNvSpPr>
            <a:spLocks noGrp="1"/>
          </p:cNvSpPr>
          <p:nvPr>
            <p:ph type="sldNum" sz="quarter" idx="11"/>
          </p:nvPr>
        </p:nvSpPr>
        <p:spPr/>
        <p:txBody>
          <a:bodyPr/>
          <a:lstStyle/>
          <a:p>
            <a:fld id="{D77C4383-ACB5-48C7-950F-F4EA297FDCFA}"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FE963073-F161-4A26-B6E2-C0F3C034BDFD}" type="datetimeFigureOut">
              <a:rPr lang="en-US" smtClean="0"/>
              <a:t>4/10/2012</a:t>
            </a:fld>
            <a:endParaRPr lang="en-US"/>
          </a:p>
        </p:txBody>
      </p:sp>
      <p:sp>
        <p:nvSpPr>
          <p:cNvPr id="16" name="Slide Number Placeholder 15"/>
          <p:cNvSpPr>
            <a:spLocks noGrp="1"/>
          </p:cNvSpPr>
          <p:nvPr>
            <p:ph type="sldNum" sz="quarter" idx="11"/>
          </p:nvPr>
        </p:nvSpPr>
        <p:spPr/>
        <p:txBody>
          <a:bodyPr/>
          <a:lstStyle/>
          <a:p>
            <a:fld id="{D77C4383-ACB5-48C7-950F-F4EA297FDCFA}"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FE963073-F161-4A26-B6E2-C0F3C034BDFD}" type="datetimeFigureOut">
              <a:rPr lang="en-US" smtClean="0"/>
              <a:t>4/10/2012</a:t>
            </a:fld>
            <a:endParaRPr lang="en-US"/>
          </a:p>
        </p:txBody>
      </p:sp>
      <p:sp>
        <p:nvSpPr>
          <p:cNvPr id="14" name="Slide Number Placeholder 13"/>
          <p:cNvSpPr>
            <a:spLocks noGrp="1"/>
          </p:cNvSpPr>
          <p:nvPr>
            <p:ph type="sldNum" sz="quarter" idx="11"/>
          </p:nvPr>
        </p:nvSpPr>
        <p:spPr/>
        <p:txBody>
          <a:bodyPr/>
          <a:lstStyle/>
          <a:p>
            <a:fld id="{D77C4383-ACB5-48C7-950F-F4EA297FDCFA}"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FE963073-F161-4A26-B6E2-C0F3C034BDFD}" type="datetimeFigureOut">
              <a:rPr lang="en-US" smtClean="0"/>
              <a:t>4/10/2012</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D77C4383-ACB5-48C7-950F-F4EA297FDCF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28600"/>
            <a:ext cx="7543800" cy="2152650"/>
          </a:xfrm>
        </p:spPr>
        <p:txBody>
          <a:bodyPr/>
          <a:lstStyle/>
          <a:p>
            <a:r>
              <a:rPr lang="en-US" dirty="0" smtClean="0"/>
              <a:t>Special Senses</a:t>
            </a:r>
            <a:endParaRPr lang="en-US" dirty="0"/>
          </a:p>
        </p:txBody>
      </p:sp>
      <p:pic>
        <p:nvPicPr>
          <p:cNvPr id="1026" name="Picture 2" descr="http://www.smellcinema.com/img/SMELL.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832388"/>
            <a:ext cx="6438900" cy="3990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5736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images.clipartof.com/small/1047782-Cartoon-Guy-Blocking-His-Senses-Poster-Art-Prin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1371600"/>
            <a:ext cx="2719388" cy="487539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Special Senses</a:t>
            </a:r>
            <a:endParaRPr lang="en-US" dirty="0"/>
          </a:p>
        </p:txBody>
      </p:sp>
      <p:sp>
        <p:nvSpPr>
          <p:cNvPr id="3" name="Content Placeholder 2"/>
          <p:cNvSpPr>
            <a:spLocks noGrp="1"/>
          </p:cNvSpPr>
          <p:nvPr>
            <p:ph sz="quarter" idx="1"/>
          </p:nvPr>
        </p:nvSpPr>
        <p:spPr>
          <a:xfrm>
            <a:off x="914400" y="684338"/>
            <a:ext cx="6096000" cy="3657599"/>
          </a:xfrm>
        </p:spPr>
        <p:txBody>
          <a:bodyPr>
            <a:normAutofit lnSpcReduction="10000"/>
          </a:bodyPr>
          <a:lstStyle/>
          <a:p>
            <a:r>
              <a:rPr lang="en-US" dirty="0" smtClean="0"/>
              <a:t>Sensory receptors are large, complex sensory organs found in the head.</a:t>
            </a:r>
          </a:p>
          <a:p>
            <a:r>
              <a:rPr lang="en-US" dirty="0" smtClean="0"/>
              <a:t>Smell</a:t>
            </a:r>
          </a:p>
          <a:p>
            <a:pPr lvl="1"/>
            <a:r>
              <a:rPr lang="en-US" dirty="0" smtClean="0"/>
              <a:t>Olfactory Organs</a:t>
            </a:r>
          </a:p>
          <a:p>
            <a:r>
              <a:rPr lang="en-US" dirty="0" smtClean="0"/>
              <a:t>Taste</a:t>
            </a:r>
          </a:p>
          <a:p>
            <a:pPr lvl="1"/>
            <a:r>
              <a:rPr lang="en-US" dirty="0" smtClean="0"/>
              <a:t>Taste Buds</a:t>
            </a:r>
          </a:p>
          <a:p>
            <a:r>
              <a:rPr lang="en-US" dirty="0" smtClean="0"/>
              <a:t>Hearing and Equilibrium</a:t>
            </a:r>
          </a:p>
          <a:p>
            <a:pPr lvl="1"/>
            <a:r>
              <a:rPr lang="en-US" dirty="0" smtClean="0"/>
              <a:t>Ears</a:t>
            </a:r>
          </a:p>
          <a:p>
            <a:r>
              <a:rPr lang="en-US" dirty="0" smtClean="0"/>
              <a:t>Sight</a:t>
            </a:r>
          </a:p>
          <a:p>
            <a:pPr lvl="1"/>
            <a:r>
              <a:rPr lang="en-US" dirty="0" smtClean="0"/>
              <a:t>Eyes</a:t>
            </a:r>
            <a:endParaRPr lang="en-US" dirty="0"/>
          </a:p>
        </p:txBody>
      </p:sp>
    </p:spTree>
    <p:extLst>
      <p:ext uri="{BB962C8B-B14F-4D97-AF65-F5344CB8AC3E}">
        <p14:creationId xmlns:p14="http://schemas.microsoft.com/office/powerpoint/2010/main" val="2529051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Sense of Smell</a:t>
            </a:r>
            <a:endParaRPr lang="en-US" dirty="0"/>
          </a:p>
        </p:txBody>
      </p:sp>
      <p:sp>
        <p:nvSpPr>
          <p:cNvPr id="3" name="Content Placeholder 2"/>
          <p:cNvSpPr>
            <a:spLocks noGrp="1"/>
          </p:cNvSpPr>
          <p:nvPr>
            <p:ph sz="quarter" idx="1"/>
          </p:nvPr>
        </p:nvSpPr>
        <p:spPr/>
        <p:txBody>
          <a:bodyPr/>
          <a:lstStyle/>
          <a:p>
            <a:r>
              <a:rPr lang="en-US" dirty="0" smtClean="0"/>
              <a:t>Associated with complex sensory structures in upper region of nasal cavity.</a:t>
            </a:r>
          </a:p>
          <a:p>
            <a:r>
              <a:rPr lang="en-US" dirty="0" smtClean="0"/>
              <a:t>Olfactory Receptors</a:t>
            </a:r>
          </a:p>
          <a:p>
            <a:pPr lvl="1"/>
            <a:r>
              <a:rPr lang="en-US" dirty="0" smtClean="0"/>
              <a:t>Chemoreceptors</a:t>
            </a:r>
          </a:p>
          <a:p>
            <a:pPr lvl="2"/>
            <a:r>
              <a:rPr lang="en-US" dirty="0" smtClean="0"/>
              <a:t>Chemicals dissolve in liquids to stimulate them</a:t>
            </a:r>
          </a:p>
          <a:p>
            <a:pPr lvl="1"/>
            <a:r>
              <a:rPr lang="en-US" dirty="0" smtClean="0"/>
              <a:t>Functions closely with taste</a:t>
            </a:r>
          </a:p>
          <a:p>
            <a:pPr lvl="1"/>
            <a:r>
              <a:rPr lang="en-US" dirty="0" smtClean="0"/>
              <a:t>Aids in </a:t>
            </a:r>
            <a:r>
              <a:rPr lang="en-US" smtClean="0"/>
              <a:t>food selection</a:t>
            </a:r>
            <a:endParaRPr lang="en-US"/>
          </a:p>
        </p:txBody>
      </p:sp>
      <p:pic>
        <p:nvPicPr>
          <p:cNvPr id="2050" name="Picture 2" descr="http://bedzine.com/blog/wp-content/uploads/2008/09/smell-clipar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3352800"/>
            <a:ext cx="3333750" cy="3333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0552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http://rettsyndrome.files.wordpress.com/2009/08/olfactory1.jpg?w=49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07209" y="533400"/>
            <a:ext cx="3843717" cy="289560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a:xfrm>
            <a:off x="-34636" y="0"/>
            <a:ext cx="6096000" cy="4800599"/>
          </a:xfrm>
        </p:spPr>
        <p:txBody>
          <a:bodyPr>
            <a:normAutofit lnSpcReduction="10000"/>
          </a:bodyPr>
          <a:lstStyle/>
          <a:p>
            <a:r>
              <a:rPr lang="en-US" dirty="0" smtClean="0"/>
              <a:t>Yellowish, brown masses of epithelium that cover the upper parts of the nasal cavity</a:t>
            </a:r>
          </a:p>
          <a:p>
            <a:pPr lvl="1"/>
            <a:r>
              <a:rPr lang="en-US" dirty="0" smtClean="0"/>
              <a:t>Superior Nasal Conchae</a:t>
            </a:r>
          </a:p>
          <a:p>
            <a:pPr lvl="1"/>
            <a:r>
              <a:rPr lang="en-US" dirty="0" smtClean="0"/>
              <a:t>Nasal Septum</a:t>
            </a:r>
          </a:p>
          <a:p>
            <a:r>
              <a:rPr lang="en-US" dirty="0" smtClean="0"/>
              <a:t>Olfactory Receptor Cells</a:t>
            </a:r>
          </a:p>
          <a:p>
            <a:pPr lvl="1"/>
            <a:r>
              <a:rPr lang="en-US" dirty="0" smtClean="0"/>
              <a:t>Bipolar neurons surrounded by columnar epithelial cells</a:t>
            </a:r>
          </a:p>
          <a:p>
            <a:pPr lvl="1"/>
            <a:r>
              <a:rPr lang="en-US" dirty="0" smtClean="0"/>
              <a:t>Cilia covers ends of dendrites and harbor olfactory receptor proteins</a:t>
            </a:r>
          </a:p>
          <a:p>
            <a:pPr lvl="1"/>
            <a:r>
              <a:rPr lang="en-US" dirty="0" smtClean="0"/>
              <a:t>Odorant molecules enter nose and stimulate receptor proteins</a:t>
            </a:r>
          </a:p>
          <a:p>
            <a:pPr lvl="1"/>
            <a:r>
              <a:rPr lang="en-US" dirty="0" smtClean="0"/>
              <a:t>Signal is sent to brain to detect odor</a:t>
            </a:r>
          </a:p>
          <a:p>
            <a:pPr lvl="1"/>
            <a:r>
              <a:rPr lang="en-US" dirty="0" smtClean="0"/>
              <a:t>Odorant molecules enter nose as a gas and must be dissolved in the watery fluid in nose before odor can be detected.</a:t>
            </a:r>
            <a:endParaRPr lang="en-US" dirty="0"/>
          </a:p>
        </p:txBody>
      </p:sp>
      <p:sp>
        <p:nvSpPr>
          <p:cNvPr id="3" name="Title 2"/>
          <p:cNvSpPr>
            <a:spLocks noGrp="1"/>
          </p:cNvSpPr>
          <p:nvPr>
            <p:ph type="title"/>
          </p:nvPr>
        </p:nvSpPr>
        <p:spPr/>
        <p:txBody>
          <a:bodyPr/>
          <a:lstStyle/>
          <a:p>
            <a:r>
              <a:rPr lang="en-US" dirty="0" smtClean="0"/>
              <a:t>Olfactory Organs</a:t>
            </a:r>
            <a:endParaRPr lang="en-US" dirty="0"/>
          </a:p>
        </p:txBody>
      </p:sp>
    </p:spTree>
    <p:extLst>
      <p:ext uri="{BB962C8B-B14F-4D97-AF65-F5344CB8AC3E}">
        <p14:creationId xmlns:p14="http://schemas.microsoft.com/office/powerpoint/2010/main" val="3243883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http://www.biomechanism.com/wp-content/uploads/2011/11/olfactory-bul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55562"/>
            <a:ext cx="4010891" cy="3423628"/>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a:xfrm>
            <a:off x="0" y="1524000"/>
            <a:ext cx="6096000" cy="3657599"/>
          </a:xfrm>
        </p:spPr>
        <p:txBody>
          <a:bodyPr/>
          <a:lstStyle/>
          <a:p>
            <a:r>
              <a:rPr lang="en-US" dirty="0" smtClean="0"/>
              <a:t>1</a:t>
            </a:r>
            <a:r>
              <a:rPr lang="en-US" baseline="30000" dirty="0" smtClean="0"/>
              <a:t>st</a:t>
            </a:r>
            <a:r>
              <a:rPr lang="en-US" dirty="0" smtClean="0"/>
              <a:t> Cranial Nerve</a:t>
            </a:r>
          </a:p>
          <a:p>
            <a:r>
              <a:rPr lang="en-US" dirty="0" smtClean="0"/>
              <a:t>Olfactory Bulb:</a:t>
            </a:r>
          </a:p>
          <a:p>
            <a:pPr lvl="1"/>
            <a:r>
              <a:rPr lang="en-US" dirty="0" smtClean="0"/>
              <a:t>Enlarged knob on end of Olfactory Nerve</a:t>
            </a:r>
          </a:p>
          <a:p>
            <a:pPr lvl="1"/>
            <a:r>
              <a:rPr lang="en-US" dirty="0" smtClean="0"/>
              <a:t>Impulses are analyzed and then sent on to the limbic system through olfactory tracts</a:t>
            </a:r>
          </a:p>
          <a:p>
            <a:r>
              <a:rPr lang="en-US" dirty="0" smtClean="0"/>
              <a:t>Major interpreting area is the olfactory cortex located within the temporal lobes, base of frontal lobe and anterior to the hypothalamus</a:t>
            </a:r>
            <a:endParaRPr lang="en-US" dirty="0"/>
          </a:p>
        </p:txBody>
      </p:sp>
      <p:sp>
        <p:nvSpPr>
          <p:cNvPr id="3" name="Title 2"/>
          <p:cNvSpPr>
            <a:spLocks noGrp="1"/>
          </p:cNvSpPr>
          <p:nvPr>
            <p:ph type="title"/>
          </p:nvPr>
        </p:nvSpPr>
        <p:spPr/>
        <p:txBody>
          <a:bodyPr/>
          <a:lstStyle/>
          <a:p>
            <a:r>
              <a:rPr lang="en-US" dirty="0" smtClean="0"/>
              <a:t>Olfactory Nerve Pathways</a:t>
            </a:r>
            <a:endParaRPr lang="en-US" dirty="0"/>
          </a:p>
        </p:txBody>
      </p:sp>
    </p:spTree>
    <p:extLst>
      <p:ext uri="{BB962C8B-B14F-4D97-AF65-F5344CB8AC3E}">
        <p14:creationId xmlns:p14="http://schemas.microsoft.com/office/powerpoint/2010/main" val="951120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6096000" cy="3657599"/>
          </a:xfrm>
        </p:spPr>
        <p:txBody>
          <a:bodyPr/>
          <a:lstStyle/>
          <a:p>
            <a:r>
              <a:rPr lang="en-US" dirty="0" smtClean="0"/>
              <a:t>Several hundred types of olfactory receptor cells  can code for thousands of odors. </a:t>
            </a:r>
          </a:p>
          <a:p>
            <a:r>
              <a:rPr lang="en-US" dirty="0" smtClean="0"/>
              <a:t>Odorant molecule stimulates a distinct set of receptor types</a:t>
            </a:r>
          </a:p>
          <a:p>
            <a:r>
              <a:rPr lang="en-US" dirty="0" smtClean="0"/>
              <a:t>Brain interprets code to tell you what your smelling</a:t>
            </a:r>
          </a:p>
          <a:p>
            <a:pPr lvl="1"/>
            <a:r>
              <a:rPr lang="en-US" dirty="0" smtClean="0"/>
              <a:t>Example: chocolate might stimulate receptors 1, 5, and 10.</a:t>
            </a:r>
            <a:endParaRPr lang="en-US" dirty="0"/>
          </a:p>
        </p:txBody>
      </p:sp>
      <p:sp>
        <p:nvSpPr>
          <p:cNvPr id="3" name="Title 2"/>
          <p:cNvSpPr>
            <a:spLocks noGrp="1"/>
          </p:cNvSpPr>
          <p:nvPr>
            <p:ph type="title"/>
          </p:nvPr>
        </p:nvSpPr>
        <p:spPr>
          <a:xfrm>
            <a:off x="0" y="4038600"/>
            <a:ext cx="7543800" cy="914400"/>
          </a:xfrm>
        </p:spPr>
        <p:txBody>
          <a:bodyPr/>
          <a:lstStyle/>
          <a:p>
            <a:r>
              <a:rPr lang="en-US" sz="4000" dirty="0" smtClean="0"/>
              <a:t>Olfactory Stimulation</a:t>
            </a:r>
            <a:endParaRPr lang="en-US" sz="4000" dirty="0"/>
          </a:p>
        </p:txBody>
      </p:sp>
      <p:pic>
        <p:nvPicPr>
          <p:cNvPr id="5122" name="Picture 2" descr="http://4minutewriter.files.wordpress.com/2011/01/smell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2895599"/>
            <a:ext cx="3962400" cy="3962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9635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Sense of smell adapts rapidly</a:t>
            </a:r>
          </a:p>
          <a:p>
            <a:pPr lvl="1"/>
            <a:r>
              <a:rPr lang="en-US" dirty="0" smtClean="0"/>
              <a:t>But just because you adapt to one scent doesn’t mean you will lack ability to smell other things.</a:t>
            </a:r>
            <a:endParaRPr lang="en-US" dirty="0"/>
          </a:p>
        </p:txBody>
      </p:sp>
      <p:sp>
        <p:nvSpPr>
          <p:cNvPr id="3" name="Title 2"/>
          <p:cNvSpPr>
            <a:spLocks noGrp="1"/>
          </p:cNvSpPr>
          <p:nvPr>
            <p:ph type="title"/>
          </p:nvPr>
        </p:nvSpPr>
        <p:spPr/>
        <p:txBody>
          <a:bodyPr/>
          <a:lstStyle/>
          <a:p>
            <a:r>
              <a:rPr lang="en-US" dirty="0" smtClean="0"/>
              <a:t>Adaption</a:t>
            </a:r>
            <a:endParaRPr lang="en-US" dirty="0"/>
          </a:p>
        </p:txBody>
      </p:sp>
      <p:pic>
        <p:nvPicPr>
          <p:cNvPr id="6146" name="Picture 2" descr="http://www.gardeningoncloud9.com/wp-content/uploads/2009/01/charcoal_cartoon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3122468"/>
            <a:ext cx="4953000" cy="3714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1855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
            <a:ext cx="6096000" cy="3657599"/>
          </a:xfrm>
        </p:spPr>
        <p:txBody>
          <a:bodyPr/>
          <a:lstStyle/>
          <a:p>
            <a:r>
              <a:rPr lang="en-US" dirty="0" smtClean="0"/>
              <a:t>Partial or complete loss of smell is called anosmia. It may result from inflammation of the nasal cavity lining due to a respiratory infection, tobacco smoking, or using certain drugs, such as cocaine.</a:t>
            </a:r>
            <a:endParaRPr lang="en-US" dirty="0"/>
          </a:p>
        </p:txBody>
      </p:sp>
      <p:sp>
        <p:nvSpPr>
          <p:cNvPr id="3" name="Title 2"/>
          <p:cNvSpPr>
            <a:spLocks noGrp="1"/>
          </p:cNvSpPr>
          <p:nvPr>
            <p:ph type="title"/>
          </p:nvPr>
        </p:nvSpPr>
        <p:spPr>
          <a:xfrm>
            <a:off x="-38100" y="4876800"/>
            <a:ext cx="7543800" cy="914400"/>
          </a:xfrm>
        </p:spPr>
        <p:txBody>
          <a:bodyPr/>
          <a:lstStyle/>
          <a:p>
            <a:r>
              <a:rPr lang="en-US" dirty="0" smtClean="0"/>
              <a:t>Lack of Smell</a:t>
            </a:r>
            <a:endParaRPr lang="en-US" dirty="0"/>
          </a:p>
        </p:txBody>
      </p:sp>
      <p:pic>
        <p:nvPicPr>
          <p:cNvPr id="7170" name="Picture 2" descr="http://4.bp.blogspot.com/_onQvIg4FVII/SjkQebRzkDI/AAAAAAAABzg/TQ62XkKCJX0/s400/nos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2570" y="2667000"/>
            <a:ext cx="5221430" cy="41771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5635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Humans smell the world using about 12 million olfactory receptor cells, but dogs have more than a billion such cells. Canines’ excellent sense of smell is the basis of using service dogs to detect impending health problems in their owners. The dogs sense subtle odors that people emit when becoming ill in certain ways. Service dogs are used to sense imminent seizures, drops in blood glucose and heart rate, and lung, breast, and thyroid cancers. Experiments confirm that dogs are especially sensitive to odorant molecules on the skin or in the sweat of sick people.</a:t>
            </a:r>
            <a:endParaRPr lang="en-US" dirty="0"/>
          </a:p>
        </p:txBody>
      </p:sp>
      <p:sp>
        <p:nvSpPr>
          <p:cNvPr id="3" name="Title 2"/>
          <p:cNvSpPr>
            <a:spLocks noGrp="1"/>
          </p:cNvSpPr>
          <p:nvPr>
            <p:ph type="title"/>
          </p:nvPr>
        </p:nvSpPr>
        <p:spPr/>
        <p:txBody>
          <a:bodyPr/>
          <a:lstStyle/>
          <a:p>
            <a:r>
              <a:rPr lang="en-US" dirty="0" smtClean="0"/>
              <a:t>Smell Fact</a:t>
            </a:r>
            <a:endParaRPr lang="en-US" dirty="0"/>
          </a:p>
        </p:txBody>
      </p:sp>
      <p:pic>
        <p:nvPicPr>
          <p:cNvPr id="8194" name="Picture 2" descr="http://t3.gstatic.com/images?q=tbn:ANd9GcR5JX0m1uapBpDfIdtIMnT2yK7bSU6RFhZFiEYRBfsytMwN3270ww:thedermblog.com/wp-content/uploads/2008/12/sniffing-dog-bazus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3963576"/>
            <a:ext cx="3686175" cy="2761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00655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33</TotalTime>
  <Words>416</Words>
  <Application>Microsoft Office PowerPoint</Application>
  <PresentationFormat>On-screen Show (4:3)</PresentationFormat>
  <Paragraphs>46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Elemental</vt:lpstr>
      <vt:lpstr>Special Senses</vt:lpstr>
      <vt:lpstr>Special Senses</vt:lpstr>
      <vt:lpstr>Sense of Smell</vt:lpstr>
      <vt:lpstr>Olfactory Organs</vt:lpstr>
      <vt:lpstr>Olfactory Nerve Pathways</vt:lpstr>
      <vt:lpstr>Olfactory Stimulation</vt:lpstr>
      <vt:lpstr>Adaption</vt:lpstr>
      <vt:lpstr>Lack of Smell</vt:lpstr>
      <vt:lpstr>Smell Fact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Senses</dc:title>
  <dc:creator>windows</dc:creator>
  <cp:lastModifiedBy>windows</cp:lastModifiedBy>
  <cp:revision>6</cp:revision>
  <dcterms:created xsi:type="dcterms:W3CDTF">2012-01-30T15:17:04Z</dcterms:created>
  <dcterms:modified xsi:type="dcterms:W3CDTF">2012-04-10T19:03:13Z</dcterms:modified>
</cp:coreProperties>
</file>