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89" r:id="rId24"/>
    <p:sldId id="278" r:id="rId25"/>
    <p:sldId id="279" r:id="rId26"/>
    <p:sldId id="282" r:id="rId27"/>
    <p:sldId id="280" r:id="rId28"/>
    <p:sldId id="281" r:id="rId29"/>
    <p:sldId id="283" r:id="rId30"/>
    <p:sldId id="284" r:id="rId31"/>
    <p:sldId id="285" r:id="rId32"/>
    <p:sldId id="286" r:id="rId33"/>
    <p:sldId id="287" r:id="rId34"/>
    <p:sldId id="288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41B7-77D9-4D17-B2D8-FDB537D940BB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421F-0412-45E6-94E1-C32DDA71F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41B7-77D9-4D17-B2D8-FDB537D940BB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421F-0412-45E6-94E1-C32DDA71F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41B7-77D9-4D17-B2D8-FDB537D940BB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421F-0412-45E6-94E1-C32DDA71F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41B7-77D9-4D17-B2D8-FDB537D940BB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421F-0412-45E6-94E1-C32DDA71F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41B7-77D9-4D17-B2D8-FDB537D940BB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421F-0412-45E6-94E1-C32DDA71F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41B7-77D9-4D17-B2D8-FDB537D940BB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421F-0412-45E6-94E1-C32DDA71F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41B7-77D9-4D17-B2D8-FDB537D940BB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421F-0412-45E6-94E1-C32DDA71F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41B7-77D9-4D17-B2D8-FDB537D940BB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88421F-0412-45E6-94E1-C32DDA71F1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41B7-77D9-4D17-B2D8-FDB537D940BB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421F-0412-45E6-94E1-C32DDA71F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541B7-77D9-4D17-B2D8-FDB537D940BB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488421F-0412-45E6-94E1-C32DDA71F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02541B7-77D9-4D17-B2D8-FDB537D940BB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421F-0412-45E6-94E1-C32DDA71F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02541B7-77D9-4D17-B2D8-FDB537D940BB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488421F-0412-45E6-94E1-C32DDA71F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Brain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Cerebral Lobes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Temporal Lobe</a:t>
            </a:r>
          </a:p>
          <a:p>
            <a:pPr lvl="1"/>
            <a:r>
              <a:rPr lang="en-US" dirty="0" smtClean="0"/>
              <a:t>Lies below frontal lobe</a:t>
            </a:r>
          </a:p>
          <a:p>
            <a:pPr lvl="1"/>
            <a:r>
              <a:rPr lang="en-US" dirty="0" smtClean="0"/>
              <a:t>Separated by lateral </a:t>
            </a:r>
            <a:r>
              <a:rPr lang="en-US" dirty="0" err="1" smtClean="0"/>
              <a:t>sulcus</a:t>
            </a:r>
            <a:endParaRPr lang="en-US" dirty="0" smtClean="0"/>
          </a:p>
          <a:p>
            <a:r>
              <a:rPr lang="en-US" dirty="0" smtClean="0"/>
              <a:t>Occipital Lobe</a:t>
            </a:r>
          </a:p>
          <a:p>
            <a:pPr lvl="1"/>
            <a:r>
              <a:rPr lang="en-US" dirty="0" smtClean="0"/>
              <a:t>Posterior portion of cerebral </a:t>
            </a:r>
            <a:r>
              <a:rPr lang="en-US" dirty="0" err="1" smtClean="0"/>
              <a:t>hemisperes</a:t>
            </a:r>
            <a:endParaRPr lang="en-US" dirty="0" smtClean="0"/>
          </a:p>
          <a:p>
            <a:pPr lvl="1"/>
            <a:r>
              <a:rPr lang="en-US" dirty="0" smtClean="0"/>
              <a:t>Boundary between parietal and temporal lobe is not clear</a:t>
            </a:r>
          </a:p>
          <a:p>
            <a:r>
              <a:rPr lang="en-US" dirty="0" err="1" smtClean="0"/>
              <a:t>Insula</a:t>
            </a:r>
            <a:endParaRPr lang="en-US" dirty="0" smtClean="0"/>
          </a:p>
          <a:p>
            <a:pPr lvl="1"/>
            <a:r>
              <a:rPr lang="en-US" dirty="0" smtClean="0"/>
              <a:t>Located deep within lateral </a:t>
            </a:r>
            <a:r>
              <a:rPr lang="en-US" dirty="0" err="1" smtClean="0"/>
              <a:t>sulcus</a:t>
            </a:r>
            <a:endParaRPr lang="en-US" dirty="0" smtClean="0"/>
          </a:p>
          <a:p>
            <a:pPr lvl="1"/>
            <a:r>
              <a:rPr lang="en-US" dirty="0" smtClean="0"/>
              <a:t>Covered by parts of frontal, parietal, and temporal lobes </a:t>
            </a:r>
          </a:p>
          <a:p>
            <a:pPr lvl="1"/>
            <a:r>
              <a:rPr lang="en-US" dirty="0" smtClean="0"/>
              <a:t>Separated by circular </a:t>
            </a:r>
            <a:r>
              <a:rPr lang="en-US" dirty="0" err="1" smtClean="0"/>
              <a:t>sulcus</a:t>
            </a:r>
            <a:endParaRPr lang="en-US" dirty="0"/>
          </a:p>
        </p:txBody>
      </p:sp>
      <p:pic>
        <p:nvPicPr>
          <p:cNvPr id="18434" name="Picture 2" descr="http://www.medical-illustrations.ca/images/1014_brain_regi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3998" y="1"/>
            <a:ext cx="3510002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Cerebral Cortex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Thin layer of gray matter</a:t>
            </a:r>
          </a:p>
          <a:p>
            <a:r>
              <a:rPr lang="en-US" dirty="0" smtClean="0"/>
              <a:t>Outer most portion of cerebrum</a:t>
            </a:r>
          </a:p>
          <a:p>
            <a:r>
              <a:rPr lang="en-US" dirty="0" smtClean="0"/>
              <a:t>Covers all the convolutions and goes into the </a:t>
            </a:r>
            <a:r>
              <a:rPr lang="en-US" dirty="0" err="1" smtClean="0"/>
              <a:t>sulci</a:t>
            </a:r>
            <a:r>
              <a:rPr lang="en-US" dirty="0" smtClean="0"/>
              <a:t> and fissures</a:t>
            </a:r>
          </a:p>
          <a:p>
            <a:r>
              <a:rPr lang="en-US" dirty="0" smtClean="0"/>
              <a:t>Contains 75% of all neuron cell bodies in the nervous system</a:t>
            </a:r>
            <a:endParaRPr lang="en-US" dirty="0"/>
          </a:p>
        </p:txBody>
      </p:sp>
      <p:pic>
        <p:nvPicPr>
          <p:cNvPr id="17410" name="Picture 2" descr="http://www.morphonix.com/software/education/science/brain/game/specimens/images/cerebral_cortex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4166911"/>
            <a:ext cx="2590800" cy="26910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Cerebrum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HIGHER BRAIN FUNCTIONS</a:t>
            </a:r>
          </a:p>
          <a:p>
            <a:r>
              <a:rPr lang="en-US" dirty="0" smtClean="0"/>
              <a:t>Center for interpreting sensory impulses arriving from sense organs</a:t>
            </a:r>
          </a:p>
          <a:p>
            <a:r>
              <a:rPr lang="en-US" dirty="0" smtClean="0"/>
              <a:t>Center for initiating voluntary muscular movements</a:t>
            </a:r>
          </a:p>
          <a:p>
            <a:r>
              <a:rPr lang="en-US" dirty="0" smtClean="0"/>
              <a:t>Stores information of memory</a:t>
            </a:r>
          </a:p>
          <a:p>
            <a:r>
              <a:rPr lang="en-US" dirty="0" smtClean="0"/>
              <a:t>Utilizes reasoning</a:t>
            </a:r>
          </a:p>
          <a:p>
            <a:r>
              <a:rPr lang="en-US" dirty="0" smtClean="0"/>
              <a:t>Responsible for intelligence and personality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Functional Regions of Cerebral Cortex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Divided into motor, sensory, and associational areas</a:t>
            </a:r>
            <a:endParaRPr lang="en-US" dirty="0"/>
          </a:p>
        </p:txBody>
      </p:sp>
      <p:pic>
        <p:nvPicPr>
          <p:cNvPr id="15362" name="Picture 2" descr="http://www.agen.ufl.edu/~chyn/age2062/OnLineBiology/OLBB/www.emc.maricopa.edu/faculty/farabee/BIOBK/BRAIN_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7954" y="2133600"/>
            <a:ext cx="4036046" cy="2895600"/>
          </a:xfrm>
          <a:prstGeom prst="rect">
            <a:avLst/>
          </a:prstGeom>
          <a:noFill/>
        </p:spPr>
      </p:pic>
      <p:pic>
        <p:nvPicPr>
          <p:cNvPr id="5" name="Picture 2" descr="http://www.islam-watch.org/Assets/islam-quran-miracle-prefrontal-cerebru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62300"/>
            <a:ext cx="5324475" cy="369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5600" cy="1143000"/>
          </a:xfrm>
        </p:spPr>
        <p:txBody>
          <a:bodyPr/>
          <a:lstStyle/>
          <a:p>
            <a:r>
              <a:rPr lang="en-US" dirty="0" smtClean="0"/>
              <a:t>Primary Motor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7467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Frontal Lobe just in front of </a:t>
            </a:r>
          </a:p>
          <a:p>
            <a:pPr>
              <a:buNone/>
            </a:pPr>
            <a:r>
              <a:rPr lang="en-US" dirty="0" smtClean="0"/>
              <a:t>    central </a:t>
            </a:r>
            <a:r>
              <a:rPr lang="en-US" dirty="0" err="1" smtClean="0"/>
              <a:t>sulcus</a:t>
            </a:r>
            <a:endParaRPr lang="en-US" dirty="0" smtClean="0"/>
          </a:p>
          <a:p>
            <a:r>
              <a:rPr lang="en-US" dirty="0" smtClean="0"/>
              <a:t>Because of the cross over of </a:t>
            </a:r>
          </a:p>
          <a:p>
            <a:pPr>
              <a:buNone/>
            </a:pPr>
            <a:r>
              <a:rPr lang="en-US" dirty="0" smtClean="0"/>
              <a:t>    nerve tracts, right hemisphere contains skeletal muscles on left side and vice versa</a:t>
            </a:r>
          </a:p>
          <a:p>
            <a:r>
              <a:rPr lang="en-US" dirty="0" smtClean="0"/>
              <a:t>Motor Speech Area=Boca’s Area</a:t>
            </a:r>
          </a:p>
          <a:p>
            <a:pPr lvl="1"/>
            <a:r>
              <a:rPr lang="en-US" dirty="0" smtClean="0"/>
              <a:t>Coordinates muscular actions of mouth, tongue, and larynx</a:t>
            </a:r>
          </a:p>
        </p:txBody>
      </p:sp>
      <p:pic>
        <p:nvPicPr>
          <p:cNvPr id="14340" name="Picture 4" descr="http://www.childbraininjurylaw.co.uk/images/Brain_anatomy_2_380x3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0" y="0"/>
            <a:ext cx="3619500" cy="2867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Motor Function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Frontal Eye Field</a:t>
            </a:r>
          </a:p>
          <a:p>
            <a:pPr lvl="1"/>
            <a:r>
              <a:rPr lang="en-US" dirty="0" smtClean="0"/>
              <a:t>Located above Boca’s </a:t>
            </a:r>
          </a:p>
          <a:p>
            <a:pPr lvl="1">
              <a:buNone/>
            </a:pPr>
            <a:r>
              <a:rPr lang="en-US" dirty="0" smtClean="0"/>
              <a:t>   area</a:t>
            </a:r>
          </a:p>
          <a:p>
            <a:pPr lvl="1"/>
            <a:r>
              <a:rPr lang="en-US" dirty="0" smtClean="0"/>
              <a:t>Voluntary movements of </a:t>
            </a:r>
          </a:p>
          <a:p>
            <a:pPr lvl="1">
              <a:buNone/>
            </a:pPr>
            <a:r>
              <a:rPr lang="en-US" dirty="0" smtClean="0"/>
              <a:t>   eyes and eyelids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Other region in front of primary motor area makes movements of hands and fingers possible</a:t>
            </a:r>
          </a:p>
          <a:p>
            <a:pPr lvl="1"/>
            <a:r>
              <a:rPr lang="en-US" dirty="0" smtClean="0"/>
              <a:t>Writing </a:t>
            </a:r>
            <a:endParaRPr lang="en-US" dirty="0"/>
          </a:p>
        </p:txBody>
      </p:sp>
      <p:pic>
        <p:nvPicPr>
          <p:cNvPr id="13314" name="Picture 2" descr="http://www.indiana.edu/~pietsch/eyefiel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57775" y="1219200"/>
            <a:ext cx="4086225" cy="2990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Sensory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Found within several lobes</a:t>
            </a:r>
          </a:p>
          <a:p>
            <a:r>
              <a:rPr lang="en-US" dirty="0" smtClean="0"/>
              <a:t>Interpret impulses that arrive from sensory receptors producing, feelings and sensations.</a:t>
            </a:r>
          </a:p>
          <a:p>
            <a:r>
              <a:rPr lang="en-US" dirty="0" smtClean="0"/>
              <a:t>Skin sensations arise from anterior portions of parietal lobe along central </a:t>
            </a:r>
            <a:r>
              <a:rPr lang="en-US" dirty="0" err="1" smtClean="0"/>
              <a:t>sulcus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Occipital lobe affects vision</a:t>
            </a:r>
          </a:p>
          <a:p>
            <a:r>
              <a:rPr lang="en-US" dirty="0" smtClean="0"/>
              <a:t>Temporal lobe affects hearing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media-2.web.britannica.com/eb-media/32/99532-004-2B7BE4E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Sensory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Taste is found near base of central </a:t>
            </a:r>
            <a:r>
              <a:rPr lang="en-US" dirty="0" err="1" smtClean="0"/>
              <a:t>sulci</a:t>
            </a:r>
            <a:r>
              <a:rPr lang="en-US" dirty="0" smtClean="0"/>
              <a:t> and lateral </a:t>
            </a:r>
            <a:r>
              <a:rPr lang="en-US" dirty="0" err="1" smtClean="0"/>
              <a:t>sulci</a:t>
            </a:r>
            <a:endParaRPr lang="en-US" dirty="0" smtClean="0"/>
          </a:p>
          <a:p>
            <a:r>
              <a:rPr lang="en-US" dirty="0" smtClean="0"/>
              <a:t>Smell comes from deep within the cerebrum</a:t>
            </a:r>
          </a:p>
          <a:p>
            <a:r>
              <a:rPr lang="en-US" dirty="0" smtClean="0"/>
              <a:t>Same as motor functions, nerves cross each other causing sensation on right side of body to be interpreted in left side of brain and vice versa.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/>
          <a:lstStyle/>
          <a:p>
            <a:r>
              <a:rPr lang="en-US" dirty="0" smtClean="0"/>
              <a:t>Neither primary sensory or motor</a:t>
            </a:r>
          </a:p>
          <a:p>
            <a:r>
              <a:rPr lang="en-US" dirty="0" smtClean="0"/>
              <a:t>Connect with one another and other brain structures</a:t>
            </a:r>
          </a:p>
          <a:p>
            <a:r>
              <a:rPr lang="en-US" dirty="0" smtClean="0"/>
              <a:t>Analyze and interpret sensory experiences and oversee memory, reasoning, verbalizing, judgment, and emotion.</a:t>
            </a:r>
          </a:p>
          <a:p>
            <a:r>
              <a:rPr lang="en-US" dirty="0" smtClean="0"/>
              <a:t>Found on anterior portion of frontal lobe and throughout the lateral portions of parietal, temporal and occipital lobes.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neurons?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100 billion </a:t>
            </a:r>
            <a:r>
              <a:rPr lang="en-US" dirty="0" err="1" smtClean="0"/>
              <a:t>multipolar</a:t>
            </a:r>
            <a:r>
              <a:rPr lang="en-US" dirty="0" smtClean="0"/>
              <a:t> neurons</a:t>
            </a:r>
          </a:p>
          <a:p>
            <a:r>
              <a:rPr lang="en-US" dirty="0" err="1" smtClean="0"/>
              <a:t>Innumberable</a:t>
            </a:r>
            <a:r>
              <a:rPr lang="en-US" dirty="0" smtClean="0"/>
              <a:t> nerve fibers</a:t>
            </a:r>
          </a:p>
          <a:p>
            <a:pPr lvl="1"/>
            <a:r>
              <a:rPr lang="en-US" dirty="0" smtClean="0"/>
              <a:t>Allow the neurons to communicate with one another and to other parts of nervous system.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1746" name="Picture 2" descr="http://bhavanajagat.files.wordpress.com/2009/08/brocas-area-brains-speech-cen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95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Frontal Lobes</a:t>
            </a:r>
          </a:p>
          <a:p>
            <a:pPr lvl="1"/>
            <a:r>
              <a:rPr lang="en-US" dirty="0" smtClean="0"/>
              <a:t>Controls concentrating, planning, complex problem solving, judging the possible consequences of behavior</a:t>
            </a:r>
          </a:p>
          <a:p>
            <a:r>
              <a:rPr lang="en-US" dirty="0" smtClean="0"/>
              <a:t>Parietal Lobes</a:t>
            </a:r>
          </a:p>
          <a:p>
            <a:pPr lvl="1"/>
            <a:r>
              <a:rPr lang="en-US" dirty="0" smtClean="0"/>
              <a:t>Understanding speech and choosing words to express thoughts and feelings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Temporal Lobes</a:t>
            </a:r>
          </a:p>
          <a:p>
            <a:pPr lvl="1"/>
            <a:r>
              <a:rPr lang="en-US" dirty="0" smtClean="0"/>
              <a:t>Complex sensory experiences (those needed to understand speech and to read), memory of visual scenes, music, and others.</a:t>
            </a:r>
          </a:p>
          <a:p>
            <a:r>
              <a:rPr lang="en-US" dirty="0" smtClean="0"/>
              <a:t>Occipital Lobes</a:t>
            </a:r>
          </a:p>
          <a:p>
            <a:pPr lvl="1"/>
            <a:r>
              <a:rPr lang="en-US" dirty="0" smtClean="0"/>
              <a:t>Analyzing visual patterns, combining visual images with other sensory experiences</a:t>
            </a:r>
          </a:p>
          <a:p>
            <a:endParaRPr lang="en-US" dirty="0" smtClean="0"/>
          </a:p>
          <a:p>
            <a:r>
              <a:rPr lang="en-US" dirty="0" smtClean="0"/>
              <a:t>General interpretative area</a:t>
            </a:r>
          </a:p>
          <a:p>
            <a:pPr lvl="1"/>
            <a:r>
              <a:rPr lang="en-US" dirty="0" smtClean="0"/>
              <a:t>Where parietal, temporal and occipital areas meet</a:t>
            </a:r>
          </a:p>
          <a:p>
            <a:pPr lvl="1"/>
            <a:r>
              <a:rPr lang="en-US" dirty="0" smtClean="0"/>
              <a:t>Plays primary role in complex thought </a:t>
            </a:r>
            <a:r>
              <a:rPr lang="en-US" dirty="0" err="1" smtClean="0"/>
              <a:t>procesing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the major divisions of the brain.</a:t>
            </a:r>
          </a:p>
          <a:p>
            <a:endParaRPr lang="en-US" dirty="0" smtClean="0"/>
          </a:p>
          <a:p>
            <a:r>
              <a:rPr lang="en-US" dirty="0" smtClean="0"/>
              <a:t>Describe the cerebral cortex</a:t>
            </a:r>
          </a:p>
          <a:p>
            <a:endParaRPr lang="en-US" dirty="0" smtClean="0"/>
          </a:p>
          <a:p>
            <a:r>
              <a:rPr lang="en-US" dirty="0" smtClean="0"/>
              <a:t>What are the major functions of the cerebrum?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Hemisphere 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4525963"/>
          </a:xfrm>
        </p:spPr>
        <p:txBody>
          <a:bodyPr/>
          <a:lstStyle/>
          <a:p>
            <a:r>
              <a:rPr lang="en-US" dirty="0" smtClean="0"/>
              <a:t>Both hemispheres receive and analyze sensory info, control skeletal muscles, and store memory.</a:t>
            </a:r>
          </a:p>
          <a:p>
            <a:endParaRPr lang="en-US" dirty="0" smtClean="0"/>
          </a:p>
          <a:p>
            <a:r>
              <a:rPr lang="en-US" dirty="0" smtClean="0"/>
              <a:t>One side just tends to do it more than the other leading to a dominant hemisphere.</a:t>
            </a:r>
            <a:endParaRPr lang="en-US" dirty="0"/>
          </a:p>
        </p:txBody>
      </p:sp>
      <p:pic>
        <p:nvPicPr>
          <p:cNvPr id="28674" name="Picture 2" descr="http://www.saskschools.ca/curr_content/adapthandbook/learner/images/brain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4101066"/>
            <a:ext cx="5600700" cy="2756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Hemisphere 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90% of population is left side dominant for:</a:t>
            </a:r>
          </a:p>
          <a:p>
            <a:pPr lvl="1"/>
            <a:r>
              <a:rPr lang="en-US" dirty="0" smtClean="0"/>
              <a:t>Language related activities</a:t>
            </a:r>
          </a:p>
          <a:p>
            <a:pPr lvl="2"/>
            <a:r>
              <a:rPr lang="en-US" dirty="0" smtClean="0"/>
              <a:t>Speech, writing, and reading</a:t>
            </a:r>
          </a:p>
          <a:p>
            <a:pPr lvl="2"/>
            <a:r>
              <a:rPr lang="en-US" dirty="0" smtClean="0"/>
              <a:t>Complex intellectual functions requiring verbal, analytical, and computational skills</a:t>
            </a:r>
          </a:p>
          <a:p>
            <a:r>
              <a:rPr lang="en-US" dirty="0" smtClean="0"/>
              <a:t>Non-dominant side</a:t>
            </a:r>
          </a:p>
          <a:p>
            <a:pPr lvl="1"/>
            <a:r>
              <a:rPr lang="en-US" dirty="0" smtClean="0"/>
              <a:t>Specializes in nonverbal functions such as motor tasks, understanding and interpreting musical patterns, and nonverbal visual experiences.</a:t>
            </a:r>
          </a:p>
          <a:p>
            <a:pPr lvl="1"/>
            <a:r>
              <a:rPr lang="en-US" dirty="0" smtClean="0"/>
              <a:t>Emotional and intuitive thinking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Hemisphere </a:t>
            </a:r>
            <a:r>
              <a:rPr lang="en-US" dirty="0" err="1" smtClean="0"/>
              <a:t>tid</a:t>
            </a:r>
            <a:r>
              <a:rPr lang="en-US" dirty="0" smtClean="0"/>
              <a:t>-bit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left hemisphere is dominant in 90% of right-handed adults and in 64% of left-handed ones. The right hemisphere is dominant in 10% of right-handed adults and in 20% of left-handed ones. The hemispheres are equally dominant in the remaining 16% of left-handed persons. Because of hemisphere dominance, Boca’s area on one side almost completely controls the motor activities associated with speech. For this reason, over 90% of patients with language impairment involving the cerebrum have disorders in the left hemisphere.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Hemisphere 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5257800"/>
          </a:xfrm>
        </p:spPr>
        <p:txBody>
          <a:bodyPr/>
          <a:lstStyle/>
          <a:p>
            <a:r>
              <a:rPr lang="en-US" dirty="0" smtClean="0"/>
              <a:t>Corpus </a:t>
            </a:r>
            <a:r>
              <a:rPr lang="en-US" dirty="0" err="1" smtClean="0"/>
              <a:t>callosum</a:t>
            </a:r>
            <a:r>
              <a:rPr lang="en-US" dirty="0" smtClean="0"/>
              <a:t> is responsible for allowing dominant hemisphere to control motor cortex of non-dominant side.</a:t>
            </a:r>
          </a:p>
          <a:p>
            <a:r>
              <a:rPr lang="en-US" dirty="0" smtClean="0"/>
              <a:t>Also transfer sensory info from non-dominant side to dominant side so it can </a:t>
            </a:r>
            <a:r>
              <a:rPr lang="en-US" smtClean="0"/>
              <a:t>be </a:t>
            </a:r>
            <a:r>
              <a:rPr lang="en-US" smtClean="0"/>
              <a:t>used in </a:t>
            </a:r>
            <a:r>
              <a:rPr lang="en-US" dirty="0" smtClean="0"/>
              <a:t>decision making</a:t>
            </a:r>
            <a:endParaRPr lang="en-US" dirty="0"/>
          </a:p>
        </p:txBody>
      </p:sp>
      <p:pic>
        <p:nvPicPr>
          <p:cNvPr id="44034" name="Picture 2" descr="http://www.macalester.edu/psychology/whathap/UBNRP/Split_Brain/brmodel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3525" y="1981200"/>
            <a:ext cx="3800475" cy="3676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Basal ganglia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Gray matter deep within each hemisphere</a:t>
            </a:r>
          </a:p>
          <a:p>
            <a:r>
              <a:rPr lang="en-US" dirty="0" smtClean="0"/>
              <a:t>Made up of:</a:t>
            </a:r>
          </a:p>
          <a:p>
            <a:pPr lvl="1"/>
            <a:r>
              <a:rPr lang="en-US" dirty="0" smtClean="0"/>
              <a:t>Caudate nucleus, </a:t>
            </a:r>
            <a:r>
              <a:rPr lang="en-US" dirty="0" err="1" smtClean="0"/>
              <a:t>putamen</a:t>
            </a:r>
            <a:r>
              <a:rPr lang="en-US" dirty="0" smtClean="0"/>
              <a:t>, and </a:t>
            </a:r>
            <a:r>
              <a:rPr lang="en-US" dirty="0" err="1" smtClean="0"/>
              <a:t>globus</a:t>
            </a:r>
            <a:r>
              <a:rPr lang="en-US" dirty="0" smtClean="0"/>
              <a:t> </a:t>
            </a:r>
            <a:r>
              <a:rPr lang="en-US" dirty="0" err="1" smtClean="0"/>
              <a:t>pallidus</a:t>
            </a:r>
            <a:endParaRPr lang="en-US" dirty="0" smtClean="0"/>
          </a:p>
          <a:p>
            <a:r>
              <a:rPr lang="en-US" dirty="0" smtClean="0"/>
              <a:t>Neuron bodies serve as a relay station for motor impulses</a:t>
            </a:r>
          </a:p>
          <a:p>
            <a:r>
              <a:rPr lang="en-US" dirty="0" smtClean="0"/>
              <a:t>Produce inhibitory neurotransmitter dopamine</a:t>
            </a:r>
          </a:p>
          <a:p>
            <a:r>
              <a:rPr lang="en-US" dirty="0" smtClean="0"/>
              <a:t>Inhibit motor functions thus controlling various skeletal muscle activities.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Basal</a:t>
            </a:r>
            <a:br>
              <a:rPr lang="en-US" dirty="0" smtClean="0"/>
            </a:br>
            <a:r>
              <a:rPr lang="en-US" dirty="0" smtClean="0"/>
              <a:t>Ganglia</a:t>
            </a:r>
            <a:endParaRPr lang="en-US" dirty="0"/>
          </a:p>
        </p:txBody>
      </p:sp>
      <p:pic>
        <p:nvPicPr>
          <p:cNvPr id="40962" name="Picture 2" descr="http://epistemic-forms.com/L-basal-ganglia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04800"/>
            <a:ext cx="6172200" cy="63186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78" name="Picture 2" descr="http://www.princetonbrainandspine.com/photos/brain_anat/brain_portions_illus20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00400" cy="1554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Basal Ganglia </a:t>
            </a:r>
            <a:r>
              <a:rPr lang="en-US" dirty="0" err="1" smtClean="0"/>
              <a:t>Tid</a:t>
            </a:r>
            <a:r>
              <a:rPr lang="en-US" dirty="0" smtClean="0"/>
              <a:t>-Bit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480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uncontrollable movements of Parkinson disease and Huntington disease result from lesions in the basal ganglia. The lack of inhibiting impulses cause the excessive movements.</a:t>
            </a:r>
            <a:endParaRPr lang="en-US" dirty="0"/>
          </a:p>
        </p:txBody>
      </p:sp>
      <p:pic>
        <p:nvPicPr>
          <p:cNvPr id="39938" name="Picture 2" descr="http://upload.wikimedia.org/wikipedia/commons/d/d7/Sir_William_Richard_Gowers_Parkinson_Disease_sketch_18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0"/>
            <a:ext cx="5562600" cy="6715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Ventricles and Cerebrospinal Fluid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Ventricles</a:t>
            </a:r>
          </a:p>
          <a:p>
            <a:pPr lvl="1"/>
            <a:r>
              <a:rPr lang="en-US" dirty="0" smtClean="0"/>
              <a:t>Series of interconnected cavities within cerebral hemispheres that contains cerebrospinal fluid</a:t>
            </a:r>
          </a:p>
          <a:p>
            <a:r>
              <a:rPr lang="en-US" dirty="0" smtClean="0"/>
              <a:t>Largest are the lateral ventricles(1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) which extend into the frontal, </a:t>
            </a:r>
          </a:p>
          <a:p>
            <a:pPr>
              <a:buNone/>
            </a:pPr>
            <a:r>
              <a:rPr lang="en-US" dirty="0" smtClean="0"/>
              <a:t>    temporal and occipital lobes.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ventricle is in the midline</a:t>
            </a:r>
          </a:p>
          <a:p>
            <a:pPr lvl="1">
              <a:buNone/>
            </a:pPr>
            <a:r>
              <a:rPr lang="en-US" dirty="0" smtClean="0"/>
              <a:t>    of brain</a:t>
            </a:r>
          </a:p>
          <a:p>
            <a:pPr lvl="1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ventricle is in brain stem</a:t>
            </a:r>
            <a:endParaRPr lang="en-US" dirty="0"/>
          </a:p>
        </p:txBody>
      </p:sp>
      <p:pic>
        <p:nvPicPr>
          <p:cNvPr id="38914" name="Picture 2" descr="http://1.bp.blogspot.com/_20Op1QawnnA/SVRGLwNfy3I/AAAAAAAAB5s/sElSg9Muofc/s400/brain-ventricl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1150" y="3190875"/>
            <a:ext cx="3752850" cy="3667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Choroid plexuses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Tiny-reddish cauliflower-like mass of specialized capillaries from the </a:t>
            </a:r>
            <a:r>
              <a:rPr lang="en-US" dirty="0" err="1" smtClean="0"/>
              <a:t>pia</a:t>
            </a:r>
            <a:r>
              <a:rPr lang="en-US" dirty="0" smtClean="0"/>
              <a:t> mater that secretes cerebrospinal fluid</a:t>
            </a:r>
          </a:p>
          <a:p>
            <a:r>
              <a:rPr lang="en-US" dirty="0" smtClean="0"/>
              <a:t>Because of the ventricles allowing movement of cerebrospinal </a:t>
            </a:r>
          </a:p>
          <a:p>
            <a:pPr>
              <a:buNone/>
            </a:pPr>
            <a:r>
              <a:rPr lang="en-US" dirty="0" smtClean="0"/>
              <a:t>    fluid, the brain is</a:t>
            </a:r>
          </a:p>
          <a:p>
            <a:pPr>
              <a:buNone/>
            </a:pPr>
            <a:r>
              <a:rPr lang="en-US" dirty="0" smtClean="0"/>
              <a:t>    said to float.</a:t>
            </a:r>
          </a:p>
          <a:p>
            <a:r>
              <a:rPr lang="en-US" dirty="0" smtClean="0"/>
              <a:t>This aids in </a:t>
            </a:r>
          </a:p>
          <a:p>
            <a:pPr>
              <a:buNone/>
            </a:pPr>
            <a:r>
              <a:rPr lang="en-US" dirty="0" smtClean="0"/>
              <a:t>    protection to the</a:t>
            </a:r>
          </a:p>
          <a:p>
            <a:pPr>
              <a:buNone/>
            </a:pPr>
            <a:r>
              <a:rPr lang="en-US" dirty="0" smtClean="0"/>
              <a:t>    brain and spinal</a:t>
            </a:r>
          </a:p>
          <a:p>
            <a:pPr>
              <a:buNone/>
            </a:pPr>
            <a:r>
              <a:rPr lang="en-US" dirty="0" smtClean="0"/>
              <a:t>    cord.</a:t>
            </a:r>
            <a:endParaRPr lang="en-US" dirty="0"/>
          </a:p>
        </p:txBody>
      </p:sp>
      <p:pic>
        <p:nvPicPr>
          <p:cNvPr id="37892" name="Picture 4" descr="http://www.medicalhistology.us/twiki/pub/Main/ChapterFourSlides/ChoroidPlexu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190875"/>
            <a:ext cx="5715000" cy="3667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Cerebrospinal Fluid </a:t>
            </a:r>
            <a:r>
              <a:rPr lang="en-US" dirty="0" err="1" smtClean="0"/>
              <a:t>Tid</a:t>
            </a:r>
            <a:r>
              <a:rPr lang="en-US" dirty="0" smtClean="0"/>
              <a:t>-Bit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Because cerebrospinal fluid is secreted and reabsorbed continuously, the fluid pressure in the ventricles normally remains relatively constant. AN infection, a tumor, or a blood clot can interfere with fluid circulation, increasing pressure within the ventricles and thus in the cranial cavity. This can injure the brain by forcing it against the rigid skull. A lumbar puncture (spinal tap) is used to measure the pressure of cerebrospinal fluid. In the procedure, a fine, hollow needle is inserted into the subarachnoid space between the 3</a:t>
            </a:r>
            <a:r>
              <a:rPr lang="en-US" baseline="30000" dirty="0" smtClean="0"/>
              <a:t>rd</a:t>
            </a:r>
            <a:r>
              <a:rPr lang="en-US" dirty="0" smtClean="0"/>
              <a:t> and 4</a:t>
            </a:r>
            <a:r>
              <a:rPr lang="en-US" baseline="30000" dirty="0" smtClean="0"/>
              <a:t>th</a:t>
            </a:r>
            <a:r>
              <a:rPr lang="en-US" dirty="0" smtClean="0"/>
              <a:t> or 4</a:t>
            </a:r>
            <a:r>
              <a:rPr lang="en-US" baseline="30000" dirty="0" smtClean="0"/>
              <a:t>th</a:t>
            </a:r>
            <a:r>
              <a:rPr lang="en-US" dirty="0" smtClean="0"/>
              <a:t> and 5</a:t>
            </a:r>
            <a:r>
              <a:rPr lang="en-US" baseline="30000" dirty="0" smtClean="0"/>
              <a:t>th</a:t>
            </a:r>
            <a:r>
              <a:rPr lang="en-US" dirty="0" smtClean="0"/>
              <a:t> lumbar vertebrae. An instrument called a manometer measures the pressure.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hemisphere dominance?</a:t>
            </a:r>
          </a:p>
          <a:p>
            <a:endParaRPr lang="en-US" dirty="0" smtClean="0"/>
          </a:p>
          <a:p>
            <a:r>
              <a:rPr lang="en-US" dirty="0" smtClean="0"/>
              <a:t>What are the major functions of the dominate hemisphere? The non-dominant one?</a:t>
            </a:r>
          </a:p>
          <a:p>
            <a:endParaRPr lang="en-US" dirty="0" smtClean="0"/>
          </a:p>
          <a:p>
            <a:r>
              <a:rPr lang="en-US" dirty="0" smtClean="0"/>
              <a:t>Where are the ventricles of the brain?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Major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Cerebrum</a:t>
            </a:r>
          </a:p>
          <a:p>
            <a:pPr lvl="1"/>
            <a:r>
              <a:rPr lang="en-US" dirty="0" smtClean="0"/>
              <a:t>Largest, contains nerve centers associated with sensory and motor functions, provides higher mental functions including memory and reasoning</a:t>
            </a:r>
          </a:p>
          <a:p>
            <a:r>
              <a:rPr lang="en-US" dirty="0" smtClean="0"/>
              <a:t>Cerebellum</a:t>
            </a:r>
          </a:p>
          <a:p>
            <a:pPr lvl="1"/>
            <a:r>
              <a:rPr lang="en-US" dirty="0" smtClean="0"/>
              <a:t>Center that coordinates voluntary muscular movements</a:t>
            </a:r>
          </a:p>
          <a:p>
            <a:r>
              <a:rPr lang="en-US" dirty="0" smtClean="0"/>
              <a:t>Brain Stem</a:t>
            </a:r>
          </a:p>
          <a:p>
            <a:pPr lvl="1"/>
            <a:r>
              <a:rPr lang="en-US" dirty="0" smtClean="0"/>
              <a:t>Includes the DIENCEPHALON</a:t>
            </a:r>
          </a:p>
          <a:p>
            <a:pPr lvl="2"/>
            <a:r>
              <a:rPr lang="en-US" dirty="0" smtClean="0"/>
              <a:t>Processes sensory information</a:t>
            </a:r>
          </a:p>
          <a:p>
            <a:pPr lvl="1"/>
            <a:r>
              <a:rPr lang="en-US" dirty="0" smtClean="0"/>
              <a:t>Connects various parts of nervous system, regulates certain visceral activities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Cerebrum</a:t>
            </a:r>
            <a:endParaRPr lang="en-US" dirty="0"/>
          </a:p>
        </p:txBody>
      </p:sp>
      <p:pic>
        <p:nvPicPr>
          <p:cNvPr id="23554" name="Picture 2" descr="http://quantumlearningblog.files.wordpress.com/2009/02/brai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107722"/>
            <a:ext cx="5715000" cy="57502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Cerebrum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5105400"/>
          </a:xfrm>
        </p:spPr>
        <p:txBody>
          <a:bodyPr/>
          <a:lstStyle/>
          <a:p>
            <a:r>
              <a:rPr lang="en-US" dirty="0" smtClean="0"/>
              <a:t>Cerebral Hemispheres</a:t>
            </a:r>
          </a:p>
          <a:p>
            <a:pPr lvl="1"/>
            <a:r>
              <a:rPr lang="en-US" dirty="0" smtClean="0"/>
              <a:t>Right and Left Halves</a:t>
            </a:r>
          </a:p>
          <a:p>
            <a:pPr lvl="1"/>
            <a:r>
              <a:rPr lang="en-US" dirty="0" smtClean="0"/>
              <a:t>Layer of Dura Mater separates </a:t>
            </a:r>
          </a:p>
          <a:p>
            <a:r>
              <a:rPr lang="en-US" dirty="0" smtClean="0"/>
              <a:t>Corpus </a:t>
            </a:r>
            <a:r>
              <a:rPr lang="en-US" dirty="0" err="1" smtClean="0"/>
              <a:t>Callosum</a:t>
            </a:r>
            <a:r>
              <a:rPr lang="en-US" dirty="0" smtClean="0"/>
              <a:t>-bridge of nerve fibers</a:t>
            </a:r>
          </a:p>
          <a:p>
            <a:pPr lvl="1"/>
            <a:r>
              <a:rPr lang="en-US" dirty="0" smtClean="0"/>
              <a:t>Connects hemispheres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2530" name="Picture 2" descr="http://www.dwm.ks.edu.tw/bio/activelearner/40/images/ch40c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122218"/>
            <a:ext cx="4800600" cy="57357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Cerebrum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76800"/>
          </a:xfrm>
        </p:spPr>
        <p:txBody>
          <a:bodyPr/>
          <a:lstStyle/>
          <a:p>
            <a:r>
              <a:rPr lang="en-US" dirty="0" smtClean="0"/>
              <a:t>Surface contains many ridges called convolutions (</a:t>
            </a:r>
            <a:r>
              <a:rPr lang="en-US" dirty="0" err="1" smtClean="0"/>
              <a:t>gyri</a:t>
            </a:r>
            <a:r>
              <a:rPr lang="en-US" dirty="0" smtClean="0"/>
              <a:t>) that are separated by grooves.</a:t>
            </a:r>
          </a:p>
          <a:p>
            <a:r>
              <a:rPr lang="en-US" dirty="0" err="1" smtClean="0"/>
              <a:t>Sulcus</a:t>
            </a:r>
            <a:endParaRPr lang="en-US" dirty="0" smtClean="0"/>
          </a:p>
          <a:p>
            <a:pPr lvl="1"/>
            <a:r>
              <a:rPr lang="en-US" dirty="0" smtClean="0"/>
              <a:t>Shallow groove</a:t>
            </a:r>
          </a:p>
          <a:p>
            <a:r>
              <a:rPr lang="en-US" dirty="0" smtClean="0"/>
              <a:t>Fissure</a:t>
            </a:r>
          </a:p>
          <a:p>
            <a:pPr lvl="1"/>
            <a:r>
              <a:rPr lang="en-US" dirty="0" smtClean="0"/>
              <a:t>Deep groove</a:t>
            </a:r>
          </a:p>
          <a:p>
            <a:r>
              <a:rPr lang="en-US" dirty="0" smtClean="0"/>
              <a:t>Very complex compressions but form distinct patterns in normal brains.</a:t>
            </a:r>
            <a:endParaRPr lang="en-US" dirty="0"/>
          </a:p>
        </p:txBody>
      </p:sp>
      <p:pic>
        <p:nvPicPr>
          <p:cNvPr id="21506" name="Picture 2" descr="http://www.ruf.rice.edu/~lngbrain/cglidden/fissurest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514600"/>
            <a:ext cx="3562350" cy="27567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Important Fissures and </a:t>
            </a:r>
            <a:r>
              <a:rPr lang="en-US" dirty="0" err="1" smtClean="0"/>
              <a:t>Sulcuses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5257800"/>
          </a:xfrm>
        </p:spPr>
        <p:txBody>
          <a:bodyPr/>
          <a:lstStyle/>
          <a:p>
            <a:r>
              <a:rPr lang="en-US" dirty="0" smtClean="0"/>
              <a:t>Longitudinal Fissure</a:t>
            </a:r>
          </a:p>
          <a:p>
            <a:pPr lvl="1"/>
            <a:r>
              <a:rPr lang="en-US" dirty="0" smtClean="0"/>
              <a:t>Separates R and L hemispheres</a:t>
            </a:r>
          </a:p>
          <a:p>
            <a:r>
              <a:rPr lang="en-US" dirty="0" smtClean="0"/>
              <a:t>Transverse Fissure</a:t>
            </a:r>
          </a:p>
          <a:p>
            <a:pPr lvl="1"/>
            <a:r>
              <a:rPr lang="en-US" dirty="0" smtClean="0"/>
              <a:t>Separates cerebrum from cerebellum</a:t>
            </a:r>
          </a:p>
          <a:p>
            <a:r>
              <a:rPr lang="en-US" dirty="0" smtClean="0"/>
              <a:t>Central </a:t>
            </a:r>
            <a:r>
              <a:rPr lang="en-US" dirty="0" err="1" smtClean="0"/>
              <a:t>Sulcus</a:t>
            </a:r>
            <a:endParaRPr lang="en-US" dirty="0" smtClean="0"/>
          </a:p>
          <a:p>
            <a:pPr lvl="1"/>
            <a:r>
              <a:rPr lang="en-US" dirty="0" smtClean="0"/>
              <a:t>Divides frontal lobe from parietal lobe</a:t>
            </a:r>
            <a:endParaRPr lang="en-US" dirty="0"/>
          </a:p>
        </p:txBody>
      </p:sp>
      <p:pic>
        <p:nvPicPr>
          <p:cNvPr id="20482" name="Picture 2" descr="http://www.members.shaw.ca/hidden-talents/brain/jpg/brain-ou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828800"/>
            <a:ext cx="4648200" cy="3495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Cerebrum Lobes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Names after their skull bones they lie under</a:t>
            </a:r>
          </a:p>
          <a:p>
            <a:r>
              <a:rPr lang="en-US" dirty="0" smtClean="0"/>
              <a:t>Frontal Lobe</a:t>
            </a:r>
          </a:p>
          <a:p>
            <a:pPr lvl="1"/>
            <a:r>
              <a:rPr lang="en-US" dirty="0" smtClean="0"/>
              <a:t>Anterior portion of each cerebral hemisphere</a:t>
            </a:r>
          </a:p>
          <a:p>
            <a:pPr lvl="1"/>
            <a:r>
              <a:rPr lang="en-US" dirty="0" smtClean="0"/>
              <a:t>Divided by the longitudinal fissure, central </a:t>
            </a:r>
            <a:r>
              <a:rPr lang="en-US" dirty="0" err="1" smtClean="0"/>
              <a:t>sulcus</a:t>
            </a:r>
            <a:r>
              <a:rPr lang="en-US" dirty="0" smtClean="0"/>
              <a:t>, and lateral </a:t>
            </a:r>
            <a:r>
              <a:rPr lang="en-US" dirty="0" err="1" smtClean="0"/>
              <a:t>sulcus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Parietal Lobe</a:t>
            </a:r>
          </a:p>
          <a:p>
            <a:pPr lvl="1"/>
            <a:r>
              <a:rPr lang="en-US" dirty="0" smtClean="0"/>
              <a:t>Posterior to the frontal lobe and separated by central </a:t>
            </a:r>
            <a:r>
              <a:rPr lang="en-US" dirty="0" err="1" smtClean="0"/>
              <a:t>sulcus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9458" name="Picture 2" descr="http://www.medical-illustrations.ca/images/1014_brain_regi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9725" y="304800"/>
            <a:ext cx="3724275" cy="3476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103</TotalTime>
  <Words>1220</Words>
  <Application>Microsoft Office PowerPoint</Application>
  <PresentationFormat>On-screen Show (4:3)</PresentationFormat>
  <Paragraphs>171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Technic</vt:lpstr>
      <vt:lpstr>The Brain</vt:lpstr>
      <vt:lpstr>How many neurons?</vt:lpstr>
      <vt:lpstr>PowerPoint Presentation</vt:lpstr>
      <vt:lpstr>Three Major Parts</vt:lpstr>
      <vt:lpstr>Structure of Cerebrum</vt:lpstr>
      <vt:lpstr>Structure of Cerebrum</vt:lpstr>
      <vt:lpstr>Structure of Cerebrum</vt:lpstr>
      <vt:lpstr>Important Fissures and Sulcuses</vt:lpstr>
      <vt:lpstr>Cerebrum Lobes</vt:lpstr>
      <vt:lpstr>Cerebral Lobes Cont.</vt:lpstr>
      <vt:lpstr>Cerebral Cortex</vt:lpstr>
      <vt:lpstr>Functions of Cerebrum</vt:lpstr>
      <vt:lpstr>Functional Regions of Cerebral Cortex</vt:lpstr>
      <vt:lpstr>Primary Motor Areas</vt:lpstr>
      <vt:lpstr>Motor Function Areas</vt:lpstr>
      <vt:lpstr>Sensory Areas</vt:lpstr>
      <vt:lpstr>PowerPoint Presentation</vt:lpstr>
      <vt:lpstr>Sensory Areas</vt:lpstr>
      <vt:lpstr>Association Areas</vt:lpstr>
      <vt:lpstr>PowerPoint Presentation</vt:lpstr>
      <vt:lpstr>Association Areas</vt:lpstr>
      <vt:lpstr>Association Areas</vt:lpstr>
      <vt:lpstr>Review</vt:lpstr>
      <vt:lpstr>Hemisphere Dominance</vt:lpstr>
      <vt:lpstr>Hemisphere Dominance</vt:lpstr>
      <vt:lpstr>Hemisphere tid-bit</vt:lpstr>
      <vt:lpstr>Hemisphere Dominance</vt:lpstr>
      <vt:lpstr>Basal ganglia</vt:lpstr>
      <vt:lpstr>Basal Ganglia</vt:lpstr>
      <vt:lpstr>Basal Ganglia Tid-Bit</vt:lpstr>
      <vt:lpstr>Ventricles and Cerebrospinal Fluid</vt:lpstr>
      <vt:lpstr>Choroid plexuses</vt:lpstr>
      <vt:lpstr>Cerebrospinal Fluid Tid-Bit</vt:lpstr>
      <vt:lpstr>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Brain</dc:title>
  <dc:creator>Computer</dc:creator>
  <cp:lastModifiedBy>windows</cp:lastModifiedBy>
  <cp:revision>20</cp:revision>
  <dcterms:created xsi:type="dcterms:W3CDTF">2010-01-18T01:31:39Z</dcterms:created>
  <dcterms:modified xsi:type="dcterms:W3CDTF">2012-03-02T17:01:47Z</dcterms:modified>
</cp:coreProperties>
</file>